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D57CD0-A66A-45A8-98B1-037623250690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IN"/>
        </a:p>
      </dgm:t>
    </dgm:pt>
    <dgm:pt modelId="{D464ABB1-DD45-40C3-AF45-65BF0802000F}">
      <dgm:prSet phldrT="[Text]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IN" b="1" i="0" u="none" strike="noStrike" baseline="0" dirty="0">
              <a:latin typeface="Times New Roman" panose="02020603050405020304" pitchFamily="18" charset="0"/>
            </a:rPr>
            <a:t>Predictive Analysis </a:t>
          </a:r>
          <a:endParaRPr lang="en-IN" dirty="0"/>
        </a:p>
      </dgm:t>
    </dgm:pt>
    <dgm:pt modelId="{BFA97656-2D79-454D-928B-570E96B2840A}" type="parTrans" cxnId="{036ADB49-9F2A-4BE7-8D95-0CEACF3C6325}">
      <dgm:prSet/>
      <dgm:spPr/>
      <dgm:t>
        <a:bodyPr/>
        <a:lstStyle/>
        <a:p>
          <a:endParaRPr lang="en-IN"/>
        </a:p>
      </dgm:t>
    </dgm:pt>
    <dgm:pt modelId="{8ACC1CB0-A041-4FE6-A4E6-C295A4D3ED5E}" type="sibTrans" cxnId="{036ADB49-9F2A-4BE7-8D95-0CEACF3C6325}">
      <dgm:prSet/>
      <dgm:spPr/>
      <dgm:t>
        <a:bodyPr/>
        <a:lstStyle/>
        <a:p>
          <a:endParaRPr lang="en-IN"/>
        </a:p>
      </dgm:t>
    </dgm:pt>
    <dgm:pt modelId="{A0AF8163-4089-49D2-8368-3F6E2974D3C7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In order to precisely forecast a home's price based on a variety of features, we develop both regression and decision tree models. </a:t>
          </a:r>
          <a:endParaRPr lang="en-IN" dirty="0"/>
        </a:p>
      </dgm:t>
    </dgm:pt>
    <dgm:pt modelId="{10E4E282-58F9-437E-A239-CE720A94172C}" type="parTrans" cxnId="{1BB1146D-5728-49EE-AEDF-1FEFA73096A6}">
      <dgm:prSet/>
      <dgm:spPr/>
      <dgm:t>
        <a:bodyPr/>
        <a:lstStyle/>
        <a:p>
          <a:endParaRPr lang="en-IN"/>
        </a:p>
      </dgm:t>
    </dgm:pt>
    <dgm:pt modelId="{AB7FC685-FAC4-4C3A-96E9-6BDE47A1DA77}" type="sibTrans" cxnId="{1BB1146D-5728-49EE-AEDF-1FEFA73096A6}">
      <dgm:prSet/>
      <dgm:spPr/>
      <dgm:t>
        <a:bodyPr/>
        <a:lstStyle/>
        <a:p>
          <a:endParaRPr lang="en-IN"/>
        </a:p>
      </dgm:t>
    </dgm:pt>
    <dgm:pt modelId="{F94DE3D7-0091-476B-8EE4-54995360F994}">
      <dgm:prSet phldrT="[Text]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Descriptive Analysis</a:t>
          </a:r>
          <a:endParaRPr lang="en-IN"/>
        </a:p>
      </dgm:t>
    </dgm:pt>
    <dgm:pt modelId="{77D0E595-1C57-47BC-8240-A65F10DA2DB5}" type="parTrans" cxnId="{94CFD867-ECD7-46B0-93A6-1AFE20986517}">
      <dgm:prSet/>
      <dgm:spPr/>
      <dgm:t>
        <a:bodyPr/>
        <a:lstStyle/>
        <a:p>
          <a:endParaRPr lang="en-IN"/>
        </a:p>
      </dgm:t>
    </dgm:pt>
    <dgm:pt modelId="{F742335F-0E1A-4872-A7ED-E4C096B928A1}" type="sibTrans" cxnId="{94CFD867-ECD7-46B0-93A6-1AFE20986517}">
      <dgm:prSet/>
      <dgm:spPr/>
      <dgm:t>
        <a:bodyPr/>
        <a:lstStyle/>
        <a:p>
          <a:endParaRPr lang="en-IN"/>
        </a:p>
      </dgm:t>
    </dgm:pt>
    <dgm:pt modelId="{4E73757A-105C-46E7-A7CC-2577A9F2BF3B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To provide a comprehensive overview of the key features of a dataset, descriptive statistics are necessary.</a:t>
          </a:r>
          <a:endParaRPr lang="en-IN" dirty="0"/>
        </a:p>
      </dgm:t>
    </dgm:pt>
    <dgm:pt modelId="{A264E722-677D-4AF8-A9D2-001F21F8B60C}" type="parTrans" cxnId="{3DF6A724-DAF0-4D77-A471-9E999DEBBB92}">
      <dgm:prSet/>
      <dgm:spPr/>
      <dgm:t>
        <a:bodyPr/>
        <a:lstStyle/>
        <a:p>
          <a:endParaRPr lang="en-IN"/>
        </a:p>
      </dgm:t>
    </dgm:pt>
    <dgm:pt modelId="{59D753C5-C0AC-41F9-B697-C124691E0E11}" type="sibTrans" cxnId="{3DF6A724-DAF0-4D77-A471-9E999DEBBB92}">
      <dgm:prSet/>
      <dgm:spPr/>
      <dgm:t>
        <a:bodyPr/>
        <a:lstStyle/>
        <a:p>
          <a:endParaRPr lang="en-IN"/>
        </a:p>
      </dgm:t>
    </dgm:pt>
    <dgm:pt modelId="{11DDE8C7-0C61-453B-B5C4-D449706824A4}">
      <dgm:prSet phldrT="[Text]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IN" b="1">
              <a:latin typeface="Times New Roman" panose="02020603050405020304" pitchFamily="18" charset="0"/>
            </a:rPr>
            <a:t>Feature Selection</a:t>
          </a:r>
          <a:r>
            <a:rPr lang="en-IN" b="1" i="0" u="none" strike="noStrike" baseline="0">
              <a:latin typeface="Times New Roman" panose="02020603050405020304" pitchFamily="18" charset="0"/>
            </a:rPr>
            <a:t> </a:t>
          </a:r>
          <a:endParaRPr lang="en-IN"/>
        </a:p>
      </dgm:t>
    </dgm:pt>
    <dgm:pt modelId="{F650F7AA-E77C-451F-9D27-577753500358}" type="parTrans" cxnId="{163C4FB6-B99A-4EFD-8790-A55793C0114A}">
      <dgm:prSet/>
      <dgm:spPr/>
      <dgm:t>
        <a:bodyPr/>
        <a:lstStyle/>
        <a:p>
          <a:endParaRPr lang="en-IN"/>
        </a:p>
      </dgm:t>
    </dgm:pt>
    <dgm:pt modelId="{05DF9094-AA5F-4B73-96A7-8FA90678BDBB}" type="sibTrans" cxnId="{163C4FB6-B99A-4EFD-8790-A55793C0114A}">
      <dgm:prSet/>
      <dgm:spPr/>
      <dgm:t>
        <a:bodyPr/>
        <a:lstStyle/>
        <a:p>
          <a:endParaRPr lang="en-IN"/>
        </a:p>
      </dgm:t>
    </dgm:pt>
    <dgm:pt modelId="{002DD21C-A8F1-46F6-9393-9EE82F9835A7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We compare the models using RMSE, adjusted RMSE, and R square to see which is the best.</a:t>
          </a:r>
          <a:endParaRPr lang="en-IN" dirty="0"/>
        </a:p>
      </dgm:t>
    </dgm:pt>
    <dgm:pt modelId="{2E9B24FB-EC79-4644-B4E7-CB9A4CCB3331}" type="parTrans" cxnId="{508DE839-DBC6-4F51-9B83-33FA22F85DC2}">
      <dgm:prSet/>
      <dgm:spPr/>
      <dgm:t>
        <a:bodyPr/>
        <a:lstStyle/>
        <a:p>
          <a:endParaRPr lang="en-IN"/>
        </a:p>
      </dgm:t>
    </dgm:pt>
    <dgm:pt modelId="{DDBFFA59-A72F-43A3-A14A-F5D711B27DCF}" type="sibTrans" cxnId="{508DE839-DBC6-4F51-9B83-33FA22F85DC2}">
      <dgm:prSet/>
      <dgm:spPr/>
      <dgm:t>
        <a:bodyPr/>
        <a:lstStyle/>
        <a:p>
          <a:endParaRPr lang="en-IN"/>
        </a:p>
      </dgm:t>
    </dgm:pt>
    <dgm:pt modelId="{07C3B183-EDE4-4013-836B-F6B52EE0860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To train the model and make predictions on the provided testing dataset, we use the House Prices.csv dataset. There are thirteen variables in the dataset.</a:t>
          </a:r>
          <a:endParaRPr lang="en-IN" dirty="0"/>
        </a:p>
      </dgm:t>
    </dgm:pt>
    <dgm:pt modelId="{22A90C1B-A693-4C43-83CC-4BD3B4E47A48}" type="parTrans" cxnId="{BB1B3B35-FC5F-4581-831A-CF2F6B85B3A0}">
      <dgm:prSet/>
      <dgm:spPr/>
      <dgm:t>
        <a:bodyPr/>
        <a:lstStyle/>
        <a:p>
          <a:endParaRPr lang="en-IN"/>
        </a:p>
      </dgm:t>
    </dgm:pt>
    <dgm:pt modelId="{52E013F7-0459-4FA6-A9A4-534B32EBA199}" type="sibTrans" cxnId="{BB1B3B35-FC5F-4581-831A-CF2F6B85B3A0}">
      <dgm:prSet/>
      <dgm:spPr/>
      <dgm:t>
        <a:bodyPr/>
        <a:lstStyle/>
        <a:p>
          <a:endParaRPr lang="en-IN"/>
        </a:p>
      </dgm:t>
    </dgm:pt>
    <dgm:pt modelId="{B36A0038-8B38-4E3C-B558-0CCB5C878711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 robust methodology for feature selection is provided by the use of ANOVA and linear regression models, as well as the analysis of the correlation matrix and heatmap. </a:t>
          </a:r>
          <a:endParaRPr lang="en-IN" dirty="0"/>
        </a:p>
      </dgm:t>
    </dgm:pt>
    <dgm:pt modelId="{ED1C9423-1B42-44B7-8076-D5B7D590C29C}" type="sibTrans" cxnId="{E8D94E70-A6F5-4327-BA76-47F97CD18EF3}">
      <dgm:prSet/>
      <dgm:spPr/>
      <dgm:t>
        <a:bodyPr/>
        <a:lstStyle/>
        <a:p>
          <a:endParaRPr lang="en-IN"/>
        </a:p>
      </dgm:t>
    </dgm:pt>
    <dgm:pt modelId="{B34DCFD9-BCE6-4E05-81ED-4159072C3697}" type="parTrans" cxnId="{E8D94E70-A6F5-4327-BA76-47F97CD18EF3}">
      <dgm:prSet/>
      <dgm:spPr/>
      <dgm:t>
        <a:bodyPr/>
        <a:lstStyle/>
        <a:p>
          <a:endParaRPr lang="en-IN"/>
        </a:p>
      </dgm:t>
    </dgm:pt>
    <dgm:pt modelId="{3CD1482A-A32D-4CA8-89CE-841B33938122}" type="pres">
      <dgm:prSet presAssocID="{BED57CD0-A66A-45A8-98B1-037623250690}" presName="root" presStyleCnt="0">
        <dgm:presLayoutVars>
          <dgm:dir/>
          <dgm:resizeHandles val="exact"/>
        </dgm:presLayoutVars>
      </dgm:prSet>
      <dgm:spPr/>
    </dgm:pt>
    <dgm:pt modelId="{39F1CAAD-9EBC-4A9F-BD26-FD42E1CD0134}" type="pres">
      <dgm:prSet presAssocID="{D464ABB1-DD45-40C3-AF45-65BF0802000F}" presName="compNode" presStyleCnt="0"/>
      <dgm:spPr/>
    </dgm:pt>
    <dgm:pt modelId="{1DCBC2FE-1097-4AA5-8712-4FD736B62761}" type="pres">
      <dgm:prSet presAssocID="{D464ABB1-DD45-40C3-AF45-65BF0802000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4018BA34-0DFC-41C3-A64E-6E4C7176E2D1}" type="pres">
      <dgm:prSet presAssocID="{D464ABB1-DD45-40C3-AF45-65BF0802000F}" presName="iconSpace" presStyleCnt="0"/>
      <dgm:spPr/>
    </dgm:pt>
    <dgm:pt modelId="{E97B1BC9-9F65-4633-AF48-788C802BF8BC}" type="pres">
      <dgm:prSet presAssocID="{D464ABB1-DD45-40C3-AF45-65BF0802000F}" presName="parTx" presStyleLbl="revTx" presStyleIdx="0" presStyleCnt="6">
        <dgm:presLayoutVars>
          <dgm:chMax val="0"/>
          <dgm:chPref val="0"/>
        </dgm:presLayoutVars>
      </dgm:prSet>
      <dgm:spPr/>
    </dgm:pt>
    <dgm:pt modelId="{392D6D59-52C3-456B-B39C-8ABA8826B664}" type="pres">
      <dgm:prSet presAssocID="{D464ABB1-DD45-40C3-AF45-65BF0802000F}" presName="txSpace" presStyleCnt="0"/>
      <dgm:spPr/>
    </dgm:pt>
    <dgm:pt modelId="{538330C9-92F8-4143-8344-CD23E7D5B603}" type="pres">
      <dgm:prSet presAssocID="{D464ABB1-DD45-40C3-AF45-65BF0802000F}" presName="desTx" presStyleLbl="revTx" presStyleIdx="1" presStyleCnt="6">
        <dgm:presLayoutVars/>
      </dgm:prSet>
      <dgm:spPr/>
    </dgm:pt>
    <dgm:pt modelId="{28B323DE-7751-401F-9812-7CD0A9739891}" type="pres">
      <dgm:prSet presAssocID="{8ACC1CB0-A041-4FE6-A4E6-C295A4D3ED5E}" presName="sibTrans" presStyleCnt="0"/>
      <dgm:spPr/>
    </dgm:pt>
    <dgm:pt modelId="{4724114F-AC7F-4086-B06D-F71E481C105D}" type="pres">
      <dgm:prSet presAssocID="{F94DE3D7-0091-476B-8EE4-54995360F994}" presName="compNode" presStyleCnt="0"/>
      <dgm:spPr/>
    </dgm:pt>
    <dgm:pt modelId="{155CE0EB-8208-43EF-B4E8-92FF3C98CE8D}" type="pres">
      <dgm:prSet presAssocID="{F94DE3D7-0091-476B-8EE4-54995360F99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BE460BF2-A96F-4DFE-8EF1-4058627B9B98}" type="pres">
      <dgm:prSet presAssocID="{F94DE3D7-0091-476B-8EE4-54995360F994}" presName="iconSpace" presStyleCnt="0"/>
      <dgm:spPr/>
    </dgm:pt>
    <dgm:pt modelId="{92296CAA-876F-4457-A2B3-F85E379D066D}" type="pres">
      <dgm:prSet presAssocID="{F94DE3D7-0091-476B-8EE4-54995360F994}" presName="parTx" presStyleLbl="revTx" presStyleIdx="2" presStyleCnt="6">
        <dgm:presLayoutVars>
          <dgm:chMax val="0"/>
          <dgm:chPref val="0"/>
        </dgm:presLayoutVars>
      </dgm:prSet>
      <dgm:spPr/>
    </dgm:pt>
    <dgm:pt modelId="{FC386379-EC76-456E-9E40-07E89E53F16E}" type="pres">
      <dgm:prSet presAssocID="{F94DE3D7-0091-476B-8EE4-54995360F994}" presName="txSpace" presStyleCnt="0"/>
      <dgm:spPr/>
    </dgm:pt>
    <dgm:pt modelId="{32C20EBD-EE3C-4721-A385-BA86296EFCDF}" type="pres">
      <dgm:prSet presAssocID="{F94DE3D7-0091-476B-8EE4-54995360F994}" presName="desTx" presStyleLbl="revTx" presStyleIdx="3" presStyleCnt="6">
        <dgm:presLayoutVars/>
      </dgm:prSet>
      <dgm:spPr/>
    </dgm:pt>
    <dgm:pt modelId="{6B268ADF-CBF0-4937-B4CD-4B0877FABE3D}" type="pres">
      <dgm:prSet presAssocID="{F742335F-0E1A-4872-A7ED-E4C096B928A1}" presName="sibTrans" presStyleCnt="0"/>
      <dgm:spPr/>
    </dgm:pt>
    <dgm:pt modelId="{4968421A-8EF5-403B-9629-B78126854A74}" type="pres">
      <dgm:prSet presAssocID="{11DDE8C7-0C61-453B-B5C4-D449706824A4}" presName="compNode" presStyleCnt="0"/>
      <dgm:spPr/>
    </dgm:pt>
    <dgm:pt modelId="{A0BFD1E4-E9F8-4DFC-8F33-5C5E9E3F52AE}" type="pres">
      <dgm:prSet presAssocID="{11DDE8C7-0C61-453B-B5C4-D449706824A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1069A69D-5C4B-4861-860D-09DE2EE2E8A4}" type="pres">
      <dgm:prSet presAssocID="{11DDE8C7-0C61-453B-B5C4-D449706824A4}" presName="iconSpace" presStyleCnt="0"/>
      <dgm:spPr/>
    </dgm:pt>
    <dgm:pt modelId="{499D9B8D-6222-4685-A942-073F29BC70EF}" type="pres">
      <dgm:prSet presAssocID="{11DDE8C7-0C61-453B-B5C4-D449706824A4}" presName="parTx" presStyleLbl="revTx" presStyleIdx="4" presStyleCnt="6">
        <dgm:presLayoutVars>
          <dgm:chMax val="0"/>
          <dgm:chPref val="0"/>
        </dgm:presLayoutVars>
      </dgm:prSet>
      <dgm:spPr/>
    </dgm:pt>
    <dgm:pt modelId="{76AD6805-1655-43C7-A0E3-2272D2C39207}" type="pres">
      <dgm:prSet presAssocID="{11DDE8C7-0C61-453B-B5C4-D449706824A4}" presName="txSpace" presStyleCnt="0"/>
      <dgm:spPr/>
    </dgm:pt>
    <dgm:pt modelId="{77AB5B12-5732-4EE7-95DB-3CB26A9FD78A}" type="pres">
      <dgm:prSet presAssocID="{11DDE8C7-0C61-453B-B5C4-D449706824A4}" presName="desTx" presStyleLbl="revTx" presStyleIdx="5" presStyleCnt="6">
        <dgm:presLayoutVars/>
      </dgm:prSet>
      <dgm:spPr/>
    </dgm:pt>
  </dgm:ptLst>
  <dgm:cxnLst>
    <dgm:cxn modelId="{49A7651D-71C2-4555-8FED-C44EB5FE1D15}" type="presOf" srcId="{B36A0038-8B38-4E3C-B558-0CCB5C878711}" destId="{77AB5B12-5732-4EE7-95DB-3CB26A9FD78A}" srcOrd="0" destOrd="0" presId="urn:microsoft.com/office/officeart/2018/2/layout/IconLabelDescriptionList"/>
    <dgm:cxn modelId="{68494823-E88F-4B7E-B077-3DD5CC2DB699}" type="presOf" srcId="{07C3B183-EDE4-4013-836B-F6B52EE08601}" destId="{32C20EBD-EE3C-4721-A385-BA86296EFCDF}" srcOrd="0" destOrd="1" presId="urn:microsoft.com/office/officeart/2018/2/layout/IconLabelDescriptionList"/>
    <dgm:cxn modelId="{3DF6A724-DAF0-4D77-A471-9E999DEBBB92}" srcId="{F94DE3D7-0091-476B-8EE4-54995360F994}" destId="{4E73757A-105C-46E7-A7CC-2577A9F2BF3B}" srcOrd="0" destOrd="0" parTransId="{A264E722-677D-4AF8-A9D2-001F21F8B60C}" sibTransId="{59D753C5-C0AC-41F9-B697-C124691E0E11}"/>
    <dgm:cxn modelId="{26355125-D549-4381-933B-58E8CC6CE365}" type="presOf" srcId="{A0AF8163-4089-49D2-8368-3F6E2974D3C7}" destId="{538330C9-92F8-4143-8344-CD23E7D5B603}" srcOrd="0" destOrd="0" presId="urn:microsoft.com/office/officeart/2018/2/layout/IconLabelDescriptionList"/>
    <dgm:cxn modelId="{BB1B3B35-FC5F-4581-831A-CF2F6B85B3A0}" srcId="{F94DE3D7-0091-476B-8EE4-54995360F994}" destId="{07C3B183-EDE4-4013-836B-F6B52EE08601}" srcOrd="1" destOrd="0" parTransId="{22A90C1B-A693-4C43-83CC-4BD3B4E47A48}" sibTransId="{52E013F7-0459-4FA6-A9A4-534B32EBA199}"/>
    <dgm:cxn modelId="{508DE839-DBC6-4F51-9B83-33FA22F85DC2}" srcId="{D464ABB1-DD45-40C3-AF45-65BF0802000F}" destId="{002DD21C-A8F1-46F6-9393-9EE82F9835A7}" srcOrd="1" destOrd="0" parTransId="{2E9B24FB-EC79-4644-B4E7-CB9A4CCB3331}" sibTransId="{DDBFFA59-A72F-43A3-A14A-F5D711B27DCF}"/>
    <dgm:cxn modelId="{94CFD867-ECD7-46B0-93A6-1AFE20986517}" srcId="{BED57CD0-A66A-45A8-98B1-037623250690}" destId="{F94DE3D7-0091-476B-8EE4-54995360F994}" srcOrd="1" destOrd="0" parTransId="{77D0E595-1C57-47BC-8240-A65F10DA2DB5}" sibTransId="{F742335F-0E1A-4872-A7ED-E4C096B928A1}"/>
    <dgm:cxn modelId="{50845469-074C-4EC0-B556-AF11D3AB3D1C}" type="presOf" srcId="{D464ABB1-DD45-40C3-AF45-65BF0802000F}" destId="{E97B1BC9-9F65-4633-AF48-788C802BF8BC}" srcOrd="0" destOrd="0" presId="urn:microsoft.com/office/officeart/2018/2/layout/IconLabelDescriptionList"/>
    <dgm:cxn modelId="{036ADB49-9F2A-4BE7-8D95-0CEACF3C6325}" srcId="{BED57CD0-A66A-45A8-98B1-037623250690}" destId="{D464ABB1-DD45-40C3-AF45-65BF0802000F}" srcOrd="0" destOrd="0" parTransId="{BFA97656-2D79-454D-928B-570E96B2840A}" sibTransId="{8ACC1CB0-A041-4FE6-A4E6-C295A4D3ED5E}"/>
    <dgm:cxn modelId="{1BB1146D-5728-49EE-AEDF-1FEFA73096A6}" srcId="{D464ABB1-DD45-40C3-AF45-65BF0802000F}" destId="{A0AF8163-4089-49D2-8368-3F6E2974D3C7}" srcOrd="0" destOrd="0" parTransId="{10E4E282-58F9-437E-A239-CE720A94172C}" sibTransId="{AB7FC685-FAC4-4C3A-96E9-6BDE47A1DA77}"/>
    <dgm:cxn modelId="{E8D94E70-A6F5-4327-BA76-47F97CD18EF3}" srcId="{11DDE8C7-0C61-453B-B5C4-D449706824A4}" destId="{B36A0038-8B38-4E3C-B558-0CCB5C878711}" srcOrd="0" destOrd="0" parTransId="{B34DCFD9-BCE6-4E05-81ED-4159072C3697}" sibTransId="{ED1C9423-1B42-44B7-8076-D5B7D590C29C}"/>
    <dgm:cxn modelId="{09CDAF79-5C5B-4EB3-83E3-95C4735E1F08}" type="presOf" srcId="{4E73757A-105C-46E7-A7CC-2577A9F2BF3B}" destId="{32C20EBD-EE3C-4721-A385-BA86296EFCDF}" srcOrd="0" destOrd="0" presId="urn:microsoft.com/office/officeart/2018/2/layout/IconLabelDescriptionList"/>
    <dgm:cxn modelId="{2DE13E7A-20C7-4C56-BA79-24B94EE98570}" type="presOf" srcId="{002DD21C-A8F1-46F6-9393-9EE82F9835A7}" destId="{538330C9-92F8-4143-8344-CD23E7D5B603}" srcOrd="0" destOrd="1" presId="urn:microsoft.com/office/officeart/2018/2/layout/IconLabelDescriptionList"/>
    <dgm:cxn modelId="{696B0B81-8C5E-48C6-BDD3-A0F6C02A36EE}" type="presOf" srcId="{11DDE8C7-0C61-453B-B5C4-D449706824A4}" destId="{499D9B8D-6222-4685-A942-073F29BC70EF}" srcOrd="0" destOrd="0" presId="urn:microsoft.com/office/officeart/2018/2/layout/IconLabelDescriptionList"/>
    <dgm:cxn modelId="{163C4FB6-B99A-4EFD-8790-A55793C0114A}" srcId="{BED57CD0-A66A-45A8-98B1-037623250690}" destId="{11DDE8C7-0C61-453B-B5C4-D449706824A4}" srcOrd="2" destOrd="0" parTransId="{F650F7AA-E77C-451F-9D27-577753500358}" sibTransId="{05DF9094-AA5F-4B73-96A7-8FA90678BDBB}"/>
    <dgm:cxn modelId="{3906BAB7-B4EC-4873-90C5-E78BEA252C96}" type="presOf" srcId="{F94DE3D7-0091-476B-8EE4-54995360F994}" destId="{92296CAA-876F-4457-A2B3-F85E379D066D}" srcOrd="0" destOrd="0" presId="urn:microsoft.com/office/officeart/2018/2/layout/IconLabelDescriptionList"/>
    <dgm:cxn modelId="{748584E8-4DC7-4443-8525-21AA3439505A}" type="presOf" srcId="{BED57CD0-A66A-45A8-98B1-037623250690}" destId="{3CD1482A-A32D-4CA8-89CE-841B33938122}" srcOrd="0" destOrd="0" presId="urn:microsoft.com/office/officeart/2018/2/layout/IconLabelDescriptionList"/>
    <dgm:cxn modelId="{146B298B-9828-4D72-A1FA-82DF147878B7}" type="presParOf" srcId="{3CD1482A-A32D-4CA8-89CE-841B33938122}" destId="{39F1CAAD-9EBC-4A9F-BD26-FD42E1CD0134}" srcOrd="0" destOrd="0" presId="urn:microsoft.com/office/officeart/2018/2/layout/IconLabelDescriptionList"/>
    <dgm:cxn modelId="{977F0CAA-AFBE-4B8E-B29E-949905A77B25}" type="presParOf" srcId="{39F1CAAD-9EBC-4A9F-BD26-FD42E1CD0134}" destId="{1DCBC2FE-1097-4AA5-8712-4FD736B62761}" srcOrd="0" destOrd="0" presId="urn:microsoft.com/office/officeart/2018/2/layout/IconLabelDescriptionList"/>
    <dgm:cxn modelId="{357D7D09-FA7C-4870-BA9E-A2EE03A39627}" type="presParOf" srcId="{39F1CAAD-9EBC-4A9F-BD26-FD42E1CD0134}" destId="{4018BA34-0DFC-41C3-A64E-6E4C7176E2D1}" srcOrd="1" destOrd="0" presId="urn:microsoft.com/office/officeart/2018/2/layout/IconLabelDescriptionList"/>
    <dgm:cxn modelId="{219B7BD7-E47F-4A22-A8B6-132A52E79655}" type="presParOf" srcId="{39F1CAAD-9EBC-4A9F-BD26-FD42E1CD0134}" destId="{E97B1BC9-9F65-4633-AF48-788C802BF8BC}" srcOrd="2" destOrd="0" presId="urn:microsoft.com/office/officeart/2018/2/layout/IconLabelDescriptionList"/>
    <dgm:cxn modelId="{90724069-6BAC-4B43-80B6-A2A6E8D85215}" type="presParOf" srcId="{39F1CAAD-9EBC-4A9F-BD26-FD42E1CD0134}" destId="{392D6D59-52C3-456B-B39C-8ABA8826B664}" srcOrd="3" destOrd="0" presId="urn:microsoft.com/office/officeart/2018/2/layout/IconLabelDescriptionList"/>
    <dgm:cxn modelId="{5FF850E1-132F-4AAA-B326-308A569E215D}" type="presParOf" srcId="{39F1CAAD-9EBC-4A9F-BD26-FD42E1CD0134}" destId="{538330C9-92F8-4143-8344-CD23E7D5B603}" srcOrd="4" destOrd="0" presId="urn:microsoft.com/office/officeart/2018/2/layout/IconLabelDescriptionList"/>
    <dgm:cxn modelId="{2A06E17B-6821-499B-8B8A-2EF3A532B053}" type="presParOf" srcId="{3CD1482A-A32D-4CA8-89CE-841B33938122}" destId="{28B323DE-7751-401F-9812-7CD0A9739891}" srcOrd="1" destOrd="0" presId="urn:microsoft.com/office/officeart/2018/2/layout/IconLabelDescriptionList"/>
    <dgm:cxn modelId="{D85E620B-04EA-4FCE-96A0-B07637E9699F}" type="presParOf" srcId="{3CD1482A-A32D-4CA8-89CE-841B33938122}" destId="{4724114F-AC7F-4086-B06D-F71E481C105D}" srcOrd="2" destOrd="0" presId="urn:microsoft.com/office/officeart/2018/2/layout/IconLabelDescriptionList"/>
    <dgm:cxn modelId="{8C6C02F3-A285-4CB5-9369-1F42D4ECC683}" type="presParOf" srcId="{4724114F-AC7F-4086-B06D-F71E481C105D}" destId="{155CE0EB-8208-43EF-B4E8-92FF3C98CE8D}" srcOrd="0" destOrd="0" presId="urn:microsoft.com/office/officeart/2018/2/layout/IconLabelDescriptionList"/>
    <dgm:cxn modelId="{87CA6EC1-AC9F-4BAF-B4DF-CD5A7D97D465}" type="presParOf" srcId="{4724114F-AC7F-4086-B06D-F71E481C105D}" destId="{BE460BF2-A96F-4DFE-8EF1-4058627B9B98}" srcOrd="1" destOrd="0" presId="urn:microsoft.com/office/officeart/2018/2/layout/IconLabelDescriptionList"/>
    <dgm:cxn modelId="{3F9015B7-DA0D-4D36-93C3-E2C5122D27DF}" type="presParOf" srcId="{4724114F-AC7F-4086-B06D-F71E481C105D}" destId="{92296CAA-876F-4457-A2B3-F85E379D066D}" srcOrd="2" destOrd="0" presId="urn:microsoft.com/office/officeart/2018/2/layout/IconLabelDescriptionList"/>
    <dgm:cxn modelId="{ACF6F1BA-BD2A-4D0A-9E6D-239C13958A5B}" type="presParOf" srcId="{4724114F-AC7F-4086-B06D-F71E481C105D}" destId="{FC386379-EC76-456E-9E40-07E89E53F16E}" srcOrd="3" destOrd="0" presId="urn:microsoft.com/office/officeart/2018/2/layout/IconLabelDescriptionList"/>
    <dgm:cxn modelId="{62CCB16F-7BA0-4F69-B842-659E30521AE3}" type="presParOf" srcId="{4724114F-AC7F-4086-B06D-F71E481C105D}" destId="{32C20EBD-EE3C-4721-A385-BA86296EFCDF}" srcOrd="4" destOrd="0" presId="urn:microsoft.com/office/officeart/2018/2/layout/IconLabelDescriptionList"/>
    <dgm:cxn modelId="{C2B0A42C-2DC5-48D3-9C62-E0B51D50A585}" type="presParOf" srcId="{3CD1482A-A32D-4CA8-89CE-841B33938122}" destId="{6B268ADF-CBF0-4937-B4CD-4B0877FABE3D}" srcOrd="3" destOrd="0" presId="urn:microsoft.com/office/officeart/2018/2/layout/IconLabelDescriptionList"/>
    <dgm:cxn modelId="{E6D00570-44A6-4CDF-B1DC-2677419079C9}" type="presParOf" srcId="{3CD1482A-A32D-4CA8-89CE-841B33938122}" destId="{4968421A-8EF5-403B-9629-B78126854A74}" srcOrd="4" destOrd="0" presId="urn:microsoft.com/office/officeart/2018/2/layout/IconLabelDescriptionList"/>
    <dgm:cxn modelId="{0261BB6C-3850-4303-A917-3748377C179E}" type="presParOf" srcId="{4968421A-8EF5-403B-9629-B78126854A74}" destId="{A0BFD1E4-E9F8-4DFC-8F33-5C5E9E3F52AE}" srcOrd="0" destOrd="0" presId="urn:microsoft.com/office/officeart/2018/2/layout/IconLabelDescriptionList"/>
    <dgm:cxn modelId="{9E31A844-AEA7-48E8-9EB8-2A687BB6DAF9}" type="presParOf" srcId="{4968421A-8EF5-403B-9629-B78126854A74}" destId="{1069A69D-5C4B-4861-860D-09DE2EE2E8A4}" srcOrd="1" destOrd="0" presId="urn:microsoft.com/office/officeart/2018/2/layout/IconLabelDescriptionList"/>
    <dgm:cxn modelId="{D63DC330-0A90-4A7F-B44E-0FD1A87C0E11}" type="presParOf" srcId="{4968421A-8EF5-403B-9629-B78126854A74}" destId="{499D9B8D-6222-4685-A942-073F29BC70EF}" srcOrd="2" destOrd="0" presId="urn:microsoft.com/office/officeart/2018/2/layout/IconLabelDescriptionList"/>
    <dgm:cxn modelId="{1E6E11C4-AE07-42B4-8E02-ED8873EA6152}" type="presParOf" srcId="{4968421A-8EF5-403B-9629-B78126854A74}" destId="{76AD6805-1655-43C7-A0E3-2272D2C39207}" srcOrd="3" destOrd="0" presId="urn:microsoft.com/office/officeart/2018/2/layout/IconLabelDescriptionList"/>
    <dgm:cxn modelId="{C65A0660-069B-4256-A294-E24302BB5FD8}" type="presParOf" srcId="{4968421A-8EF5-403B-9629-B78126854A74}" destId="{77AB5B12-5732-4EE7-95DB-3CB26A9FD78A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A43F75-B004-4207-A4F4-5B1B4EF1D5B1}" type="doc">
      <dgm:prSet loTypeId="urn:microsoft.com/office/officeart/2005/8/layout/vList6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7E2ECF1A-B8E0-40F8-854C-644532C5573C}">
      <dgm:prSet phldrT="[Text]"/>
      <dgm:spPr/>
      <dgm:t>
        <a:bodyPr/>
        <a:lstStyle/>
        <a:p>
          <a:r>
            <a:rPr lang="en-US"/>
            <a:t>PREPARATION</a:t>
          </a:r>
          <a:endParaRPr lang="en-IN" dirty="0"/>
        </a:p>
      </dgm:t>
    </dgm:pt>
    <dgm:pt modelId="{FC558630-2DA2-4176-A254-C85423616958}" type="parTrans" cxnId="{FD28622F-9FCB-4A51-95E6-DDB92FD173D8}">
      <dgm:prSet/>
      <dgm:spPr/>
      <dgm:t>
        <a:bodyPr/>
        <a:lstStyle/>
        <a:p>
          <a:endParaRPr lang="en-IN"/>
        </a:p>
      </dgm:t>
    </dgm:pt>
    <dgm:pt modelId="{637838B2-5BDC-4271-81EC-6122F6670988}" type="sibTrans" cxnId="{FD28622F-9FCB-4A51-95E6-DDB92FD173D8}">
      <dgm:prSet/>
      <dgm:spPr/>
      <dgm:t>
        <a:bodyPr/>
        <a:lstStyle/>
        <a:p>
          <a:endParaRPr lang="en-IN"/>
        </a:p>
      </dgm:t>
    </dgm:pt>
    <dgm:pt modelId="{BA005024-61C5-43F2-998B-6AF3BD387ADD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By addressing problems like outliers, inconsistent data, and missing values, this step improves the dataset's overall reliability. There are no missing values in our instance.</a:t>
          </a:r>
          <a:endParaRPr lang="en-I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C6B7C39-A178-4FBD-B05E-E44D536EA2D0}" type="parTrans" cxnId="{EF882362-B6D7-4493-8208-CA5A463E3B50}">
      <dgm:prSet/>
      <dgm:spPr/>
      <dgm:t>
        <a:bodyPr/>
        <a:lstStyle/>
        <a:p>
          <a:endParaRPr lang="en-IN"/>
        </a:p>
      </dgm:t>
    </dgm:pt>
    <dgm:pt modelId="{CAAF2673-8258-4CDD-9DAB-4543A06D1C28}" type="sibTrans" cxnId="{EF882362-B6D7-4493-8208-CA5A463E3B50}">
      <dgm:prSet/>
      <dgm:spPr/>
      <dgm:t>
        <a:bodyPr/>
        <a:lstStyle/>
        <a:p>
          <a:endParaRPr lang="en-IN"/>
        </a:p>
      </dgm:t>
    </dgm:pt>
    <dgm:pt modelId="{5026C3A2-5753-4CD9-8255-6591CA5376D5}">
      <dgm:prSet phldrT="[Text]"/>
      <dgm:spPr/>
      <dgm:t>
        <a:bodyPr/>
        <a:lstStyle/>
        <a:p>
          <a:r>
            <a:rPr lang="en-US"/>
            <a:t>EXPLORATION</a:t>
          </a:r>
          <a:endParaRPr lang="en-IN" dirty="0"/>
        </a:p>
      </dgm:t>
    </dgm:pt>
    <dgm:pt modelId="{B503967E-42B2-43BE-9613-3DDC411E25D1}" type="parTrans" cxnId="{03780B1A-5E3B-4C7E-8EAB-4650D299EE79}">
      <dgm:prSet/>
      <dgm:spPr/>
      <dgm:t>
        <a:bodyPr/>
        <a:lstStyle/>
        <a:p>
          <a:endParaRPr lang="en-IN"/>
        </a:p>
      </dgm:t>
    </dgm:pt>
    <dgm:pt modelId="{103DAE57-BD60-41F8-971A-BC04C0CCB66A}" type="sibTrans" cxnId="{03780B1A-5E3B-4C7E-8EAB-4650D299EE79}">
      <dgm:prSet/>
      <dgm:spPr/>
      <dgm:t>
        <a:bodyPr/>
        <a:lstStyle/>
        <a:p>
          <a:endParaRPr lang="en-IN"/>
        </a:p>
      </dgm:t>
    </dgm:pt>
    <dgm:pt modelId="{15E07283-6917-403F-B266-70925BEB1FD9}">
      <dgm:prSet phldrT="[Text]"/>
      <dgm:spPr/>
      <dgm:t>
        <a:bodyPr/>
        <a:lstStyle/>
        <a:p>
          <a:pPr>
            <a:lnSpc>
              <a:spcPct val="100000"/>
            </a:lnSpc>
          </a:pPr>
          <a:endParaRPr lang="en-IN" dirty="0"/>
        </a:p>
      </dgm:t>
    </dgm:pt>
    <dgm:pt modelId="{06CF3C7C-3022-4F4E-A3A1-5D79AB8F5167}" type="parTrans" cxnId="{7C8ECC2E-3157-48DD-B924-9943E9536EEC}">
      <dgm:prSet/>
      <dgm:spPr/>
      <dgm:t>
        <a:bodyPr/>
        <a:lstStyle/>
        <a:p>
          <a:endParaRPr lang="en-IN"/>
        </a:p>
      </dgm:t>
    </dgm:pt>
    <dgm:pt modelId="{ED5BA5A9-12A7-4904-9C42-D71290B120CB}" type="sibTrans" cxnId="{7C8ECC2E-3157-48DD-B924-9943E9536EEC}">
      <dgm:prSet/>
      <dgm:spPr/>
      <dgm:t>
        <a:bodyPr/>
        <a:lstStyle/>
        <a:p>
          <a:endParaRPr lang="en-IN"/>
        </a:p>
      </dgm:t>
    </dgm:pt>
    <dgm:pt modelId="{D7B06FCE-AA5F-4D1F-9C51-EBB72B9819C0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b="0" i="0" u="none" strike="noStrike" baseline="0" dirty="0">
              <a:latin typeface="Times New Roman" panose="02020603050405020304" pitchFamily="18" charset="0"/>
            </a:rPr>
            <a:t>Visualization and descriptive analysis are both included in data exploration. We've already discussed the descriptive analysis, so let's get started on the visualization. 
Plots come in three varieties: correlation heatmap, pair plot, and histogram.</a:t>
          </a:r>
          <a:endParaRPr lang="en-IN" dirty="0"/>
        </a:p>
      </dgm:t>
    </dgm:pt>
    <dgm:pt modelId="{B6B80E06-7750-4891-ACAC-CDABB7AD3366}" type="parTrans" cxnId="{B4909A62-F0B1-425E-8D73-493D58A0FED2}">
      <dgm:prSet/>
      <dgm:spPr/>
      <dgm:t>
        <a:bodyPr/>
        <a:lstStyle/>
        <a:p>
          <a:endParaRPr lang="en-IN"/>
        </a:p>
      </dgm:t>
    </dgm:pt>
    <dgm:pt modelId="{1E4513E8-7CCF-48D3-99D0-419BD2B4BFA3}" type="sibTrans" cxnId="{B4909A62-F0B1-425E-8D73-493D58A0FED2}">
      <dgm:prSet/>
      <dgm:spPr/>
      <dgm:t>
        <a:bodyPr/>
        <a:lstStyle/>
        <a:p>
          <a:endParaRPr lang="en-IN"/>
        </a:p>
      </dgm:t>
    </dgm:pt>
    <dgm:pt modelId="{687928FE-051C-4978-8B03-B139FE4133AB}" type="pres">
      <dgm:prSet presAssocID="{00A43F75-B004-4207-A4F4-5B1B4EF1D5B1}" presName="Name0" presStyleCnt="0">
        <dgm:presLayoutVars>
          <dgm:dir/>
          <dgm:animLvl val="lvl"/>
          <dgm:resizeHandles/>
        </dgm:presLayoutVars>
      </dgm:prSet>
      <dgm:spPr/>
    </dgm:pt>
    <dgm:pt modelId="{4E1BF204-B3D0-4773-A47E-83AE626713CC}" type="pres">
      <dgm:prSet presAssocID="{7E2ECF1A-B8E0-40F8-854C-644532C5573C}" presName="linNode" presStyleCnt="0"/>
      <dgm:spPr/>
    </dgm:pt>
    <dgm:pt modelId="{B7F3FDA4-1F27-4D53-A2D8-6C13DD5EC7DC}" type="pres">
      <dgm:prSet presAssocID="{7E2ECF1A-B8E0-40F8-854C-644532C5573C}" presName="parentShp" presStyleLbl="node1" presStyleIdx="0" presStyleCnt="2">
        <dgm:presLayoutVars>
          <dgm:bulletEnabled val="1"/>
        </dgm:presLayoutVars>
      </dgm:prSet>
      <dgm:spPr/>
    </dgm:pt>
    <dgm:pt modelId="{7D93FD67-CBA0-4781-B8D2-36DC1BD1CBB3}" type="pres">
      <dgm:prSet presAssocID="{7E2ECF1A-B8E0-40F8-854C-644532C5573C}" presName="childShp" presStyleLbl="bgAccFollowNode1" presStyleIdx="0" presStyleCnt="2">
        <dgm:presLayoutVars>
          <dgm:bulletEnabled val="1"/>
        </dgm:presLayoutVars>
      </dgm:prSet>
      <dgm:spPr/>
    </dgm:pt>
    <dgm:pt modelId="{9EFCF05E-899F-4CB1-9E09-8BC78D5CAABF}" type="pres">
      <dgm:prSet presAssocID="{637838B2-5BDC-4271-81EC-6122F6670988}" presName="spacing" presStyleCnt="0"/>
      <dgm:spPr/>
    </dgm:pt>
    <dgm:pt modelId="{4343269F-0266-4AA0-943B-957A47FC0C87}" type="pres">
      <dgm:prSet presAssocID="{5026C3A2-5753-4CD9-8255-6591CA5376D5}" presName="linNode" presStyleCnt="0"/>
      <dgm:spPr/>
    </dgm:pt>
    <dgm:pt modelId="{A11CF978-B0FB-4FF2-88D7-C3C815C978D9}" type="pres">
      <dgm:prSet presAssocID="{5026C3A2-5753-4CD9-8255-6591CA5376D5}" presName="parentShp" presStyleLbl="node1" presStyleIdx="1" presStyleCnt="2">
        <dgm:presLayoutVars>
          <dgm:bulletEnabled val="1"/>
        </dgm:presLayoutVars>
      </dgm:prSet>
      <dgm:spPr/>
    </dgm:pt>
    <dgm:pt modelId="{6717C79E-BD64-4972-B688-10F105EB39EA}" type="pres">
      <dgm:prSet presAssocID="{5026C3A2-5753-4CD9-8255-6591CA5376D5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03780B1A-5E3B-4C7E-8EAB-4650D299EE79}" srcId="{00A43F75-B004-4207-A4F4-5B1B4EF1D5B1}" destId="{5026C3A2-5753-4CD9-8255-6591CA5376D5}" srcOrd="1" destOrd="0" parTransId="{B503967E-42B2-43BE-9613-3DDC411E25D1}" sibTransId="{103DAE57-BD60-41F8-971A-BC04C0CCB66A}"/>
    <dgm:cxn modelId="{7C8ECC2E-3157-48DD-B924-9943E9536EEC}" srcId="{7E2ECF1A-B8E0-40F8-854C-644532C5573C}" destId="{15E07283-6917-403F-B266-70925BEB1FD9}" srcOrd="0" destOrd="0" parTransId="{06CF3C7C-3022-4F4E-A3A1-5D79AB8F5167}" sibTransId="{ED5BA5A9-12A7-4904-9C42-D71290B120CB}"/>
    <dgm:cxn modelId="{FD28622F-9FCB-4A51-95E6-DDB92FD173D8}" srcId="{00A43F75-B004-4207-A4F4-5B1B4EF1D5B1}" destId="{7E2ECF1A-B8E0-40F8-854C-644532C5573C}" srcOrd="0" destOrd="0" parTransId="{FC558630-2DA2-4176-A254-C85423616958}" sibTransId="{637838B2-5BDC-4271-81EC-6122F6670988}"/>
    <dgm:cxn modelId="{EF882362-B6D7-4493-8208-CA5A463E3B50}" srcId="{7E2ECF1A-B8E0-40F8-854C-644532C5573C}" destId="{BA005024-61C5-43F2-998B-6AF3BD387ADD}" srcOrd="1" destOrd="0" parTransId="{9C6B7C39-A178-4FBD-B05E-E44D536EA2D0}" sibTransId="{CAAF2673-8258-4CDD-9DAB-4543A06D1C28}"/>
    <dgm:cxn modelId="{B4909A62-F0B1-425E-8D73-493D58A0FED2}" srcId="{5026C3A2-5753-4CD9-8255-6591CA5376D5}" destId="{D7B06FCE-AA5F-4D1F-9C51-EBB72B9819C0}" srcOrd="0" destOrd="0" parTransId="{B6B80E06-7750-4891-ACAC-CDABB7AD3366}" sibTransId="{1E4513E8-7CCF-48D3-99D0-419BD2B4BFA3}"/>
    <dgm:cxn modelId="{96D42745-C879-4D7E-BE29-3B95AC3B5CF3}" type="presOf" srcId="{5026C3A2-5753-4CD9-8255-6591CA5376D5}" destId="{A11CF978-B0FB-4FF2-88D7-C3C815C978D9}" srcOrd="0" destOrd="0" presId="urn:microsoft.com/office/officeart/2005/8/layout/vList6"/>
    <dgm:cxn modelId="{0442F466-DCE9-40E9-B153-A0D6046B7FD4}" type="presOf" srcId="{00A43F75-B004-4207-A4F4-5B1B4EF1D5B1}" destId="{687928FE-051C-4978-8B03-B139FE4133AB}" srcOrd="0" destOrd="0" presId="urn:microsoft.com/office/officeart/2005/8/layout/vList6"/>
    <dgm:cxn modelId="{71B9269F-8764-46EB-9833-7C1269BEC575}" type="presOf" srcId="{D7B06FCE-AA5F-4D1F-9C51-EBB72B9819C0}" destId="{6717C79E-BD64-4972-B688-10F105EB39EA}" srcOrd="0" destOrd="0" presId="urn:microsoft.com/office/officeart/2005/8/layout/vList6"/>
    <dgm:cxn modelId="{1E4665B0-58F1-49FD-B999-532E8302A5E2}" type="presOf" srcId="{BA005024-61C5-43F2-998B-6AF3BD387ADD}" destId="{7D93FD67-CBA0-4781-B8D2-36DC1BD1CBB3}" srcOrd="0" destOrd="1" presId="urn:microsoft.com/office/officeart/2005/8/layout/vList6"/>
    <dgm:cxn modelId="{2C4291DC-B222-485B-919B-0C0C95AD8076}" type="presOf" srcId="{15E07283-6917-403F-B266-70925BEB1FD9}" destId="{7D93FD67-CBA0-4781-B8D2-36DC1BD1CBB3}" srcOrd="0" destOrd="0" presId="urn:microsoft.com/office/officeart/2005/8/layout/vList6"/>
    <dgm:cxn modelId="{3013ACF3-5237-425C-87A7-E671F191837E}" type="presOf" srcId="{7E2ECF1A-B8E0-40F8-854C-644532C5573C}" destId="{B7F3FDA4-1F27-4D53-A2D8-6C13DD5EC7DC}" srcOrd="0" destOrd="0" presId="urn:microsoft.com/office/officeart/2005/8/layout/vList6"/>
    <dgm:cxn modelId="{E5991AC9-DBBD-406B-9455-0E1986DCF600}" type="presParOf" srcId="{687928FE-051C-4978-8B03-B139FE4133AB}" destId="{4E1BF204-B3D0-4773-A47E-83AE626713CC}" srcOrd="0" destOrd="0" presId="urn:microsoft.com/office/officeart/2005/8/layout/vList6"/>
    <dgm:cxn modelId="{AA45C575-8D7A-4A14-9F08-AA231D295846}" type="presParOf" srcId="{4E1BF204-B3D0-4773-A47E-83AE626713CC}" destId="{B7F3FDA4-1F27-4D53-A2D8-6C13DD5EC7DC}" srcOrd="0" destOrd="0" presId="urn:microsoft.com/office/officeart/2005/8/layout/vList6"/>
    <dgm:cxn modelId="{13DD9678-7A90-4DC1-88B2-74C93E4459C0}" type="presParOf" srcId="{4E1BF204-B3D0-4773-A47E-83AE626713CC}" destId="{7D93FD67-CBA0-4781-B8D2-36DC1BD1CBB3}" srcOrd="1" destOrd="0" presId="urn:microsoft.com/office/officeart/2005/8/layout/vList6"/>
    <dgm:cxn modelId="{63AB6934-1B55-4A16-8394-D5D9AC00790F}" type="presParOf" srcId="{687928FE-051C-4978-8B03-B139FE4133AB}" destId="{9EFCF05E-899F-4CB1-9E09-8BC78D5CAABF}" srcOrd="1" destOrd="0" presId="urn:microsoft.com/office/officeart/2005/8/layout/vList6"/>
    <dgm:cxn modelId="{5A9CDCCF-CAF9-4DB7-94C6-1157A8C72BC1}" type="presParOf" srcId="{687928FE-051C-4978-8B03-B139FE4133AB}" destId="{4343269F-0266-4AA0-943B-957A47FC0C87}" srcOrd="2" destOrd="0" presId="urn:microsoft.com/office/officeart/2005/8/layout/vList6"/>
    <dgm:cxn modelId="{483B07BC-A74E-43E4-8012-47EFE61DB8F8}" type="presParOf" srcId="{4343269F-0266-4AA0-943B-957A47FC0C87}" destId="{A11CF978-B0FB-4FF2-88D7-C3C815C978D9}" srcOrd="0" destOrd="0" presId="urn:microsoft.com/office/officeart/2005/8/layout/vList6"/>
    <dgm:cxn modelId="{501D7FE6-FB4E-45DE-A53D-D8229240C202}" type="presParOf" srcId="{4343269F-0266-4AA0-943B-957A47FC0C87}" destId="{6717C79E-BD64-4972-B688-10F105EB39EA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848C2F4-7246-4957-9288-E1DF288975A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54F37BE-EC62-45BB-8F3F-08D371B6B6F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One kind of predictive algorithm that plots potential outcomes in accordance with a set of data-driven decision rules is called a decision tree model. </a:t>
          </a:r>
        </a:p>
      </dgm:t>
    </dgm:pt>
    <dgm:pt modelId="{3E787AD5-0802-4312-A29C-EE1ADE6EA5A2}" type="parTrans" cxnId="{A7999E57-3266-48F5-8CC0-0D28FCB3D223}">
      <dgm:prSet/>
      <dgm:spPr/>
      <dgm:t>
        <a:bodyPr/>
        <a:lstStyle/>
        <a:p>
          <a:endParaRPr lang="en-US"/>
        </a:p>
      </dgm:t>
    </dgm:pt>
    <dgm:pt modelId="{2458BA46-9F54-4DB9-BB04-61F4CDDC33C1}" type="sibTrans" cxnId="{A7999E57-3266-48F5-8CC0-0D28FCB3D223}">
      <dgm:prSet/>
      <dgm:spPr/>
      <dgm:t>
        <a:bodyPr/>
        <a:lstStyle/>
        <a:p>
          <a:endParaRPr lang="en-US"/>
        </a:p>
      </dgm:t>
    </dgm:pt>
    <dgm:pt modelId="{44F607AA-099B-4979-AF1E-7336377FFDC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It simplifies complex decision-making processes, which makes it helpful for tasks involving regression and classification.</a:t>
          </a:r>
        </a:p>
      </dgm:t>
    </dgm:pt>
    <dgm:pt modelId="{A999B91A-469C-4FBF-8E89-00D0A01C76C1}" type="parTrans" cxnId="{909C9B25-314C-4705-848D-AD51566572A5}">
      <dgm:prSet/>
      <dgm:spPr/>
      <dgm:t>
        <a:bodyPr/>
        <a:lstStyle/>
        <a:p>
          <a:endParaRPr lang="en-US"/>
        </a:p>
      </dgm:t>
    </dgm:pt>
    <dgm:pt modelId="{904312F6-7B2E-42B4-84FE-83484C01F738}" type="sibTrans" cxnId="{909C9B25-314C-4705-848D-AD51566572A5}">
      <dgm:prSet/>
      <dgm:spPr/>
      <dgm:t>
        <a:bodyPr/>
        <a:lstStyle/>
        <a:p>
          <a:endParaRPr lang="en-US"/>
        </a:p>
      </dgm:t>
    </dgm:pt>
    <dgm:pt modelId="{E694AADD-E5CA-42D6-AB14-7EF74E9846C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We evaluated two distinct models, namely linear regression and decision tree.</a:t>
          </a:r>
        </a:p>
      </dgm:t>
    </dgm:pt>
    <dgm:pt modelId="{E0E85D30-C49E-4EA8-8410-7217674273AD}" type="parTrans" cxnId="{614E3173-D55B-4214-8054-527117335337}">
      <dgm:prSet/>
      <dgm:spPr/>
      <dgm:t>
        <a:bodyPr/>
        <a:lstStyle/>
        <a:p>
          <a:endParaRPr lang="en-US"/>
        </a:p>
      </dgm:t>
    </dgm:pt>
    <dgm:pt modelId="{7E923104-A149-4D04-BC15-C7CE7F3FE776}" type="sibTrans" cxnId="{614E3173-D55B-4214-8054-527117335337}">
      <dgm:prSet/>
      <dgm:spPr/>
      <dgm:t>
        <a:bodyPr/>
        <a:lstStyle/>
        <a:p>
          <a:endParaRPr lang="en-US"/>
        </a:p>
      </dgm:t>
    </dgm:pt>
    <dgm:pt modelId="{F05E4F4C-3D6F-4760-856A-A76EDEF08F3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 order to ascertain which, one would be best for the dataset that was provided. </a:t>
          </a:r>
        </a:p>
      </dgm:t>
    </dgm:pt>
    <dgm:pt modelId="{BC1E9C11-1E2B-4D13-AB8D-20D931CB821D}" type="parTrans" cxnId="{B6871038-8606-42FE-9624-C4CC122C07E0}">
      <dgm:prSet/>
      <dgm:spPr/>
      <dgm:t>
        <a:bodyPr/>
        <a:lstStyle/>
        <a:p>
          <a:endParaRPr lang="en-US"/>
        </a:p>
      </dgm:t>
    </dgm:pt>
    <dgm:pt modelId="{B381B8A8-ABF6-468E-B8A4-A23007CDA742}" type="sibTrans" cxnId="{B6871038-8606-42FE-9624-C4CC122C07E0}">
      <dgm:prSet/>
      <dgm:spPr/>
      <dgm:t>
        <a:bodyPr/>
        <a:lstStyle/>
        <a:p>
          <a:endParaRPr lang="en-US"/>
        </a:p>
      </dgm:t>
    </dgm:pt>
    <dgm:pt modelId="{9E184694-3100-43CD-9E90-45F5DEDB52DB}" type="pres">
      <dgm:prSet presAssocID="{B848C2F4-7246-4957-9288-E1DF288975A7}" presName="root" presStyleCnt="0">
        <dgm:presLayoutVars>
          <dgm:dir/>
          <dgm:resizeHandles val="exact"/>
        </dgm:presLayoutVars>
      </dgm:prSet>
      <dgm:spPr/>
    </dgm:pt>
    <dgm:pt modelId="{8F91D729-199E-4CA2-AD92-3F769C47A424}" type="pres">
      <dgm:prSet presAssocID="{954F37BE-EC62-45BB-8F3F-08D371B6B6FA}" presName="compNode" presStyleCnt="0"/>
      <dgm:spPr/>
    </dgm:pt>
    <dgm:pt modelId="{D3769D7D-1FA5-450A-B15B-FBAC9228B27B}" type="pres">
      <dgm:prSet presAssocID="{954F37BE-EC62-45BB-8F3F-08D371B6B6FA}" presName="bgRect" presStyleLbl="bgShp" presStyleIdx="0" presStyleCnt="4"/>
      <dgm:spPr/>
    </dgm:pt>
    <dgm:pt modelId="{ABA03B4B-2FF0-48F0-A556-27AE55138795}" type="pres">
      <dgm:prSet presAssocID="{954F37BE-EC62-45BB-8F3F-08D371B6B6FA}" presName="iconRect" presStyleLbl="node1" presStyleIdx="0" presStyleCnt="4"/>
      <dgm:spPr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7AD5A6DB-2EA7-447E-A56E-7BB833E8BB70}" type="pres">
      <dgm:prSet presAssocID="{954F37BE-EC62-45BB-8F3F-08D371B6B6FA}" presName="spaceRect" presStyleCnt="0"/>
      <dgm:spPr/>
    </dgm:pt>
    <dgm:pt modelId="{813CB09F-80B1-45AC-BA5C-D54E8CCE19C4}" type="pres">
      <dgm:prSet presAssocID="{954F37BE-EC62-45BB-8F3F-08D371B6B6FA}" presName="parTx" presStyleLbl="revTx" presStyleIdx="0" presStyleCnt="4">
        <dgm:presLayoutVars>
          <dgm:chMax val="0"/>
          <dgm:chPref val="0"/>
        </dgm:presLayoutVars>
      </dgm:prSet>
      <dgm:spPr/>
    </dgm:pt>
    <dgm:pt modelId="{9ED3E3E2-E7BF-4E1C-A274-6224D5801973}" type="pres">
      <dgm:prSet presAssocID="{2458BA46-9F54-4DB9-BB04-61F4CDDC33C1}" presName="sibTrans" presStyleCnt="0"/>
      <dgm:spPr/>
    </dgm:pt>
    <dgm:pt modelId="{4888AFB3-665C-497A-AE92-EBA66EF04B1C}" type="pres">
      <dgm:prSet presAssocID="{44F607AA-099B-4979-AF1E-7336377FFDC2}" presName="compNode" presStyleCnt="0"/>
      <dgm:spPr/>
    </dgm:pt>
    <dgm:pt modelId="{4A88AD52-4E94-4E92-AE88-7622C1B2C7F4}" type="pres">
      <dgm:prSet presAssocID="{44F607AA-099B-4979-AF1E-7336377FFDC2}" presName="bgRect" presStyleLbl="bgShp" presStyleIdx="1" presStyleCnt="4"/>
      <dgm:spPr/>
    </dgm:pt>
    <dgm:pt modelId="{76D14784-F2EC-41A3-80B7-E5C9568E5614}" type="pres">
      <dgm:prSet presAssocID="{44F607AA-099B-4979-AF1E-7336377FFDC2}" presName="iconRect" presStyleLbl="node1" presStyleIdx="1" presStyleCnt="4"/>
      <dgm:spPr>
        <a:blipFill>
          <a:blip xmlns:r="http://schemas.openxmlformats.org/officeDocument/2006/relationships"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7F59CEAD-93BF-4241-9222-05121AF20D20}" type="pres">
      <dgm:prSet presAssocID="{44F607AA-099B-4979-AF1E-7336377FFDC2}" presName="spaceRect" presStyleCnt="0"/>
      <dgm:spPr/>
    </dgm:pt>
    <dgm:pt modelId="{C5C3DBD9-A626-4E4C-B84C-D3606624B9DA}" type="pres">
      <dgm:prSet presAssocID="{44F607AA-099B-4979-AF1E-7336377FFDC2}" presName="parTx" presStyleLbl="revTx" presStyleIdx="1" presStyleCnt="4">
        <dgm:presLayoutVars>
          <dgm:chMax val="0"/>
          <dgm:chPref val="0"/>
        </dgm:presLayoutVars>
      </dgm:prSet>
      <dgm:spPr/>
    </dgm:pt>
    <dgm:pt modelId="{DCDB13FD-6960-4689-80DB-4C821E4F2FF1}" type="pres">
      <dgm:prSet presAssocID="{904312F6-7B2E-42B4-84FE-83484C01F738}" presName="sibTrans" presStyleCnt="0"/>
      <dgm:spPr/>
    </dgm:pt>
    <dgm:pt modelId="{2EAA8EC5-7285-479A-B536-07138A0D18F0}" type="pres">
      <dgm:prSet presAssocID="{E694AADD-E5CA-42D6-AB14-7EF74E9846CD}" presName="compNode" presStyleCnt="0"/>
      <dgm:spPr/>
    </dgm:pt>
    <dgm:pt modelId="{F7FC808D-CE2D-4682-97EB-23EB60EAAEFD}" type="pres">
      <dgm:prSet presAssocID="{E694AADD-E5CA-42D6-AB14-7EF74E9846CD}" presName="bgRect" presStyleLbl="bgShp" presStyleIdx="2" presStyleCnt="4"/>
      <dgm:spPr/>
    </dgm:pt>
    <dgm:pt modelId="{8586F1C9-257A-4AA3-85A5-4F4F55BAB2A7}" type="pres">
      <dgm:prSet presAssocID="{E694AADD-E5CA-42D6-AB14-7EF74E9846CD}" presName="iconRect" presStyleLbl="node1" presStyleIdx="2" presStyleCnt="4"/>
      <dgm:spPr>
        <a:blipFill>
          <a:blip xmlns:r="http://schemas.openxmlformats.org/officeDocument/2006/relationships"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enn Diagram"/>
        </a:ext>
      </dgm:extLst>
    </dgm:pt>
    <dgm:pt modelId="{879E608A-735F-41D7-8ACD-8454B50FB464}" type="pres">
      <dgm:prSet presAssocID="{E694AADD-E5CA-42D6-AB14-7EF74E9846CD}" presName="spaceRect" presStyleCnt="0"/>
      <dgm:spPr/>
    </dgm:pt>
    <dgm:pt modelId="{63DB24FA-6C45-4332-AA13-8C560C445B1E}" type="pres">
      <dgm:prSet presAssocID="{E694AADD-E5CA-42D6-AB14-7EF74E9846CD}" presName="parTx" presStyleLbl="revTx" presStyleIdx="2" presStyleCnt="4">
        <dgm:presLayoutVars>
          <dgm:chMax val="0"/>
          <dgm:chPref val="0"/>
        </dgm:presLayoutVars>
      </dgm:prSet>
      <dgm:spPr/>
    </dgm:pt>
    <dgm:pt modelId="{EA7085EF-0438-4443-B7D1-DC3F961E7641}" type="pres">
      <dgm:prSet presAssocID="{7E923104-A149-4D04-BC15-C7CE7F3FE776}" presName="sibTrans" presStyleCnt="0"/>
      <dgm:spPr/>
    </dgm:pt>
    <dgm:pt modelId="{52AC7699-823B-455D-BC74-5DF740AA1DD9}" type="pres">
      <dgm:prSet presAssocID="{F05E4F4C-3D6F-4760-856A-A76EDEF08F33}" presName="compNode" presStyleCnt="0"/>
      <dgm:spPr/>
    </dgm:pt>
    <dgm:pt modelId="{C85FA6A3-0C48-4E1E-BF4D-EE89CAE855C9}" type="pres">
      <dgm:prSet presAssocID="{F05E4F4C-3D6F-4760-856A-A76EDEF08F33}" presName="bgRect" presStyleLbl="bgShp" presStyleIdx="3" presStyleCnt="4"/>
      <dgm:spPr/>
    </dgm:pt>
    <dgm:pt modelId="{68F501D9-003E-4EE4-AFDC-EB69B7DC7464}" type="pres">
      <dgm:prSet presAssocID="{F05E4F4C-3D6F-4760-856A-A76EDEF08F33}" presName="iconRect" presStyleLbl="node1" presStyleIdx="3" presStyleCnt="4"/>
      <dgm:spPr>
        <a:blipFill>
          <a:blip xmlns:r="http://schemas.openxmlformats.org/officeDocument/2006/relationships"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C460AF9A-445F-40F7-93FC-868681EDAF84}" type="pres">
      <dgm:prSet presAssocID="{F05E4F4C-3D6F-4760-856A-A76EDEF08F33}" presName="spaceRect" presStyleCnt="0"/>
      <dgm:spPr/>
    </dgm:pt>
    <dgm:pt modelId="{4C021A20-B48C-40BA-B2F2-B609B389A209}" type="pres">
      <dgm:prSet presAssocID="{F05E4F4C-3D6F-4760-856A-A76EDEF08F33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09C9B25-314C-4705-848D-AD51566572A5}" srcId="{B848C2F4-7246-4957-9288-E1DF288975A7}" destId="{44F607AA-099B-4979-AF1E-7336377FFDC2}" srcOrd="1" destOrd="0" parTransId="{A999B91A-469C-4FBF-8E89-00D0A01C76C1}" sibTransId="{904312F6-7B2E-42B4-84FE-83484C01F738}"/>
    <dgm:cxn modelId="{34280C34-3D24-4FF0-86D1-81E365568B57}" type="presOf" srcId="{B848C2F4-7246-4957-9288-E1DF288975A7}" destId="{9E184694-3100-43CD-9E90-45F5DEDB52DB}" srcOrd="0" destOrd="0" presId="urn:microsoft.com/office/officeart/2018/2/layout/IconVerticalSolidList"/>
    <dgm:cxn modelId="{B6871038-8606-42FE-9624-C4CC122C07E0}" srcId="{B848C2F4-7246-4957-9288-E1DF288975A7}" destId="{F05E4F4C-3D6F-4760-856A-A76EDEF08F33}" srcOrd="3" destOrd="0" parTransId="{BC1E9C11-1E2B-4D13-AB8D-20D931CB821D}" sibTransId="{B381B8A8-ABF6-468E-B8A4-A23007CDA742}"/>
    <dgm:cxn modelId="{AF0C0341-C285-4CB4-9DBA-3C15FBCFB208}" type="presOf" srcId="{44F607AA-099B-4979-AF1E-7336377FFDC2}" destId="{C5C3DBD9-A626-4E4C-B84C-D3606624B9DA}" srcOrd="0" destOrd="0" presId="urn:microsoft.com/office/officeart/2018/2/layout/IconVerticalSolidList"/>
    <dgm:cxn modelId="{614E3173-D55B-4214-8054-527117335337}" srcId="{B848C2F4-7246-4957-9288-E1DF288975A7}" destId="{E694AADD-E5CA-42D6-AB14-7EF74E9846CD}" srcOrd="2" destOrd="0" parTransId="{E0E85D30-C49E-4EA8-8410-7217674273AD}" sibTransId="{7E923104-A149-4D04-BC15-C7CE7F3FE776}"/>
    <dgm:cxn modelId="{A7999E57-3266-48F5-8CC0-0D28FCB3D223}" srcId="{B848C2F4-7246-4957-9288-E1DF288975A7}" destId="{954F37BE-EC62-45BB-8F3F-08D371B6B6FA}" srcOrd="0" destOrd="0" parTransId="{3E787AD5-0802-4312-A29C-EE1ADE6EA5A2}" sibTransId="{2458BA46-9F54-4DB9-BB04-61F4CDDC33C1}"/>
    <dgm:cxn modelId="{938763C6-2826-47ED-9BFD-ACAD382E01E2}" type="presOf" srcId="{E694AADD-E5CA-42D6-AB14-7EF74E9846CD}" destId="{63DB24FA-6C45-4332-AA13-8C560C445B1E}" srcOrd="0" destOrd="0" presId="urn:microsoft.com/office/officeart/2018/2/layout/IconVerticalSolidList"/>
    <dgm:cxn modelId="{CB88ABF7-10A9-45CA-92AC-F8D3E1F3F8D5}" type="presOf" srcId="{F05E4F4C-3D6F-4760-856A-A76EDEF08F33}" destId="{4C021A20-B48C-40BA-B2F2-B609B389A209}" srcOrd="0" destOrd="0" presId="urn:microsoft.com/office/officeart/2018/2/layout/IconVerticalSolidList"/>
    <dgm:cxn modelId="{7A3044FE-AFE6-4128-BFF0-03744E705DD5}" type="presOf" srcId="{954F37BE-EC62-45BB-8F3F-08D371B6B6FA}" destId="{813CB09F-80B1-45AC-BA5C-D54E8CCE19C4}" srcOrd="0" destOrd="0" presId="urn:microsoft.com/office/officeart/2018/2/layout/IconVerticalSolidList"/>
    <dgm:cxn modelId="{2F9B3EDD-F04F-4252-BACA-EAC54D949D06}" type="presParOf" srcId="{9E184694-3100-43CD-9E90-45F5DEDB52DB}" destId="{8F91D729-199E-4CA2-AD92-3F769C47A424}" srcOrd="0" destOrd="0" presId="urn:microsoft.com/office/officeart/2018/2/layout/IconVerticalSolidList"/>
    <dgm:cxn modelId="{CE593D8F-CC34-41CF-A8E0-465CE4B81996}" type="presParOf" srcId="{8F91D729-199E-4CA2-AD92-3F769C47A424}" destId="{D3769D7D-1FA5-450A-B15B-FBAC9228B27B}" srcOrd="0" destOrd="0" presId="urn:microsoft.com/office/officeart/2018/2/layout/IconVerticalSolidList"/>
    <dgm:cxn modelId="{74A11091-38C5-4B87-9599-974B68C4E5A2}" type="presParOf" srcId="{8F91D729-199E-4CA2-AD92-3F769C47A424}" destId="{ABA03B4B-2FF0-48F0-A556-27AE55138795}" srcOrd="1" destOrd="0" presId="urn:microsoft.com/office/officeart/2018/2/layout/IconVerticalSolidList"/>
    <dgm:cxn modelId="{84B25EF3-B765-4B5E-93A2-BD4B9B102103}" type="presParOf" srcId="{8F91D729-199E-4CA2-AD92-3F769C47A424}" destId="{7AD5A6DB-2EA7-447E-A56E-7BB833E8BB70}" srcOrd="2" destOrd="0" presId="urn:microsoft.com/office/officeart/2018/2/layout/IconVerticalSolidList"/>
    <dgm:cxn modelId="{F291B8CD-3DEA-4DBA-8DA4-0E0CA402570A}" type="presParOf" srcId="{8F91D729-199E-4CA2-AD92-3F769C47A424}" destId="{813CB09F-80B1-45AC-BA5C-D54E8CCE19C4}" srcOrd="3" destOrd="0" presId="urn:microsoft.com/office/officeart/2018/2/layout/IconVerticalSolidList"/>
    <dgm:cxn modelId="{D71574AD-5950-4FB7-80CD-80A794B4E230}" type="presParOf" srcId="{9E184694-3100-43CD-9E90-45F5DEDB52DB}" destId="{9ED3E3E2-E7BF-4E1C-A274-6224D5801973}" srcOrd="1" destOrd="0" presId="urn:microsoft.com/office/officeart/2018/2/layout/IconVerticalSolidList"/>
    <dgm:cxn modelId="{9CE5945A-FB2C-4931-ACCA-2C4B5532364D}" type="presParOf" srcId="{9E184694-3100-43CD-9E90-45F5DEDB52DB}" destId="{4888AFB3-665C-497A-AE92-EBA66EF04B1C}" srcOrd="2" destOrd="0" presId="urn:microsoft.com/office/officeart/2018/2/layout/IconVerticalSolidList"/>
    <dgm:cxn modelId="{12B47287-3B4F-4E8E-AC27-5DBB9B44309A}" type="presParOf" srcId="{4888AFB3-665C-497A-AE92-EBA66EF04B1C}" destId="{4A88AD52-4E94-4E92-AE88-7622C1B2C7F4}" srcOrd="0" destOrd="0" presId="urn:microsoft.com/office/officeart/2018/2/layout/IconVerticalSolidList"/>
    <dgm:cxn modelId="{96470897-D424-4357-894F-41BB7FFC6F33}" type="presParOf" srcId="{4888AFB3-665C-497A-AE92-EBA66EF04B1C}" destId="{76D14784-F2EC-41A3-80B7-E5C9568E5614}" srcOrd="1" destOrd="0" presId="urn:microsoft.com/office/officeart/2018/2/layout/IconVerticalSolidList"/>
    <dgm:cxn modelId="{C9038DD8-2C3A-4BF0-926E-48518880E126}" type="presParOf" srcId="{4888AFB3-665C-497A-AE92-EBA66EF04B1C}" destId="{7F59CEAD-93BF-4241-9222-05121AF20D20}" srcOrd="2" destOrd="0" presId="urn:microsoft.com/office/officeart/2018/2/layout/IconVerticalSolidList"/>
    <dgm:cxn modelId="{E7ABF72D-4CF7-4E7C-8BEF-C5C5B097DD35}" type="presParOf" srcId="{4888AFB3-665C-497A-AE92-EBA66EF04B1C}" destId="{C5C3DBD9-A626-4E4C-B84C-D3606624B9DA}" srcOrd="3" destOrd="0" presId="urn:microsoft.com/office/officeart/2018/2/layout/IconVerticalSolidList"/>
    <dgm:cxn modelId="{7FD2F72F-D8A8-48B9-8031-762B79056103}" type="presParOf" srcId="{9E184694-3100-43CD-9E90-45F5DEDB52DB}" destId="{DCDB13FD-6960-4689-80DB-4C821E4F2FF1}" srcOrd="3" destOrd="0" presId="urn:microsoft.com/office/officeart/2018/2/layout/IconVerticalSolidList"/>
    <dgm:cxn modelId="{B3CC2E27-587C-4FEC-ACB8-DE1B682BEE67}" type="presParOf" srcId="{9E184694-3100-43CD-9E90-45F5DEDB52DB}" destId="{2EAA8EC5-7285-479A-B536-07138A0D18F0}" srcOrd="4" destOrd="0" presId="urn:microsoft.com/office/officeart/2018/2/layout/IconVerticalSolidList"/>
    <dgm:cxn modelId="{5E263AB3-C43B-4A6C-8585-28E9B8C205B8}" type="presParOf" srcId="{2EAA8EC5-7285-479A-B536-07138A0D18F0}" destId="{F7FC808D-CE2D-4682-97EB-23EB60EAAEFD}" srcOrd="0" destOrd="0" presId="urn:microsoft.com/office/officeart/2018/2/layout/IconVerticalSolidList"/>
    <dgm:cxn modelId="{9EC7FBFF-E59F-4F2F-BB8B-24DC00A12DA2}" type="presParOf" srcId="{2EAA8EC5-7285-479A-B536-07138A0D18F0}" destId="{8586F1C9-257A-4AA3-85A5-4F4F55BAB2A7}" srcOrd="1" destOrd="0" presId="urn:microsoft.com/office/officeart/2018/2/layout/IconVerticalSolidList"/>
    <dgm:cxn modelId="{1ADEA1F3-FDF6-4147-99E8-DF39EB7D632E}" type="presParOf" srcId="{2EAA8EC5-7285-479A-B536-07138A0D18F0}" destId="{879E608A-735F-41D7-8ACD-8454B50FB464}" srcOrd="2" destOrd="0" presId="urn:microsoft.com/office/officeart/2018/2/layout/IconVerticalSolidList"/>
    <dgm:cxn modelId="{2ADFCA5D-2B7D-445C-88EA-8A4741C8EBE4}" type="presParOf" srcId="{2EAA8EC5-7285-479A-B536-07138A0D18F0}" destId="{63DB24FA-6C45-4332-AA13-8C560C445B1E}" srcOrd="3" destOrd="0" presId="urn:microsoft.com/office/officeart/2018/2/layout/IconVerticalSolidList"/>
    <dgm:cxn modelId="{C14A6AD9-C550-4A7E-BC3D-CA42E1F0489D}" type="presParOf" srcId="{9E184694-3100-43CD-9E90-45F5DEDB52DB}" destId="{EA7085EF-0438-4443-B7D1-DC3F961E7641}" srcOrd="5" destOrd="0" presId="urn:microsoft.com/office/officeart/2018/2/layout/IconVerticalSolidList"/>
    <dgm:cxn modelId="{83D10BCC-C83C-489E-B114-E1DDE22FC614}" type="presParOf" srcId="{9E184694-3100-43CD-9E90-45F5DEDB52DB}" destId="{52AC7699-823B-455D-BC74-5DF740AA1DD9}" srcOrd="6" destOrd="0" presId="urn:microsoft.com/office/officeart/2018/2/layout/IconVerticalSolidList"/>
    <dgm:cxn modelId="{4819864A-E322-4B87-A2B8-539EDB4A6BCB}" type="presParOf" srcId="{52AC7699-823B-455D-BC74-5DF740AA1DD9}" destId="{C85FA6A3-0C48-4E1E-BF4D-EE89CAE855C9}" srcOrd="0" destOrd="0" presId="urn:microsoft.com/office/officeart/2018/2/layout/IconVerticalSolidList"/>
    <dgm:cxn modelId="{7732D0E8-C82E-4840-BD38-0779CBDA66F1}" type="presParOf" srcId="{52AC7699-823B-455D-BC74-5DF740AA1DD9}" destId="{68F501D9-003E-4EE4-AFDC-EB69B7DC7464}" srcOrd="1" destOrd="0" presId="urn:microsoft.com/office/officeart/2018/2/layout/IconVerticalSolidList"/>
    <dgm:cxn modelId="{8B0A55DB-E216-456F-9E16-F14625592A50}" type="presParOf" srcId="{52AC7699-823B-455D-BC74-5DF740AA1DD9}" destId="{C460AF9A-445F-40F7-93FC-868681EDAF84}" srcOrd="2" destOrd="0" presId="urn:microsoft.com/office/officeart/2018/2/layout/IconVerticalSolidList"/>
    <dgm:cxn modelId="{C8F1B860-6222-4922-BEC9-67726BBD6F46}" type="presParOf" srcId="{52AC7699-823B-455D-BC74-5DF740AA1DD9}" destId="{4C021A20-B48C-40BA-B2F2-B609B389A20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CBC2FE-1097-4AA5-8712-4FD736B62761}">
      <dsp:nvSpPr>
        <dsp:cNvPr id="0" name=""/>
        <dsp:cNvSpPr/>
      </dsp:nvSpPr>
      <dsp:spPr>
        <a:xfrm>
          <a:off x="16251" y="0"/>
          <a:ext cx="1071365" cy="100657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7B1BC9-9F65-4633-AF48-788C802BF8BC}">
      <dsp:nvSpPr>
        <dsp:cNvPr id="0" name=""/>
        <dsp:cNvSpPr/>
      </dsp:nvSpPr>
      <dsp:spPr>
        <a:xfrm>
          <a:off x="16251" y="1156024"/>
          <a:ext cx="3061043" cy="4313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IN" sz="2700" b="1" i="0" u="none" strike="noStrike" kern="1200" baseline="0" dirty="0">
              <a:latin typeface="Times New Roman" panose="02020603050405020304" pitchFamily="18" charset="0"/>
            </a:rPr>
            <a:t>Predictive Analysis </a:t>
          </a:r>
          <a:endParaRPr lang="en-IN" sz="2700" kern="1200" dirty="0"/>
        </a:p>
      </dsp:txBody>
      <dsp:txXfrm>
        <a:off x="16251" y="1156024"/>
        <a:ext cx="3061043" cy="431389"/>
      </dsp:txXfrm>
    </dsp:sp>
    <dsp:sp modelId="{538330C9-92F8-4143-8344-CD23E7D5B603}">
      <dsp:nvSpPr>
        <dsp:cNvPr id="0" name=""/>
        <dsp:cNvSpPr/>
      </dsp:nvSpPr>
      <dsp:spPr>
        <a:xfrm>
          <a:off x="16251" y="1656924"/>
          <a:ext cx="3061043" cy="2045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In order to precisely forecast a home's price based on a variety of features, we develop both regression and decision tree models. </a:t>
          </a:r>
          <a:endParaRPr lang="en-IN" sz="1700" kern="1200" dirty="0"/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We compare the models using RMSE, adjusted RMSE, and R square to see which is the best.</a:t>
          </a:r>
          <a:endParaRPr lang="en-IN" sz="1700" kern="1200" dirty="0"/>
        </a:p>
      </dsp:txBody>
      <dsp:txXfrm>
        <a:off x="16251" y="1656924"/>
        <a:ext cx="3061043" cy="2045980"/>
      </dsp:txXfrm>
    </dsp:sp>
    <dsp:sp modelId="{155CE0EB-8208-43EF-B4E8-92FF3C98CE8D}">
      <dsp:nvSpPr>
        <dsp:cNvPr id="0" name=""/>
        <dsp:cNvSpPr/>
      </dsp:nvSpPr>
      <dsp:spPr>
        <a:xfrm>
          <a:off x="3612978" y="0"/>
          <a:ext cx="1071365" cy="100657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296CAA-876F-4457-A2B3-F85E379D066D}">
      <dsp:nvSpPr>
        <dsp:cNvPr id="0" name=""/>
        <dsp:cNvSpPr/>
      </dsp:nvSpPr>
      <dsp:spPr>
        <a:xfrm>
          <a:off x="3612978" y="1156024"/>
          <a:ext cx="3061043" cy="4313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7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Descriptive Analysis</a:t>
          </a:r>
          <a:endParaRPr lang="en-IN" sz="2700" kern="1200"/>
        </a:p>
      </dsp:txBody>
      <dsp:txXfrm>
        <a:off x="3612978" y="1156024"/>
        <a:ext cx="3061043" cy="431389"/>
      </dsp:txXfrm>
    </dsp:sp>
    <dsp:sp modelId="{32C20EBD-EE3C-4721-A385-BA86296EFCDF}">
      <dsp:nvSpPr>
        <dsp:cNvPr id="0" name=""/>
        <dsp:cNvSpPr/>
      </dsp:nvSpPr>
      <dsp:spPr>
        <a:xfrm>
          <a:off x="3612978" y="1656924"/>
          <a:ext cx="3061043" cy="2045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To provide a comprehensive overview of the key features of a dataset, descriptive statistics are necessary.</a:t>
          </a:r>
          <a:endParaRPr lang="en-IN" sz="1700" kern="1200" dirty="0"/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To train the model and make predictions on the provided testing dataset, we use the House Prices.csv dataset. There are thirteen variables in the dataset.</a:t>
          </a:r>
          <a:endParaRPr lang="en-IN" sz="1700" kern="1200" dirty="0"/>
        </a:p>
      </dsp:txBody>
      <dsp:txXfrm>
        <a:off x="3612978" y="1656924"/>
        <a:ext cx="3061043" cy="2045980"/>
      </dsp:txXfrm>
    </dsp:sp>
    <dsp:sp modelId="{A0BFD1E4-E9F8-4DFC-8F33-5C5E9E3F52AE}">
      <dsp:nvSpPr>
        <dsp:cNvPr id="0" name=""/>
        <dsp:cNvSpPr/>
      </dsp:nvSpPr>
      <dsp:spPr>
        <a:xfrm>
          <a:off x="7209704" y="0"/>
          <a:ext cx="1071365" cy="100657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9D9B8D-6222-4685-A942-073F29BC70EF}">
      <dsp:nvSpPr>
        <dsp:cNvPr id="0" name=""/>
        <dsp:cNvSpPr/>
      </dsp:nvSpPr>
      <dsp:spPr>
        <a:xfrm>
          <a:off x="7209704" y="1156024"/>
          <a:ext cx="3061043" cy="4313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IN" sz="2700" b="1" kern="1200">
              <a:latin typeface="Times New Roman" panose="02020603050405020304" pitchFamily="18" charset="0"/>
            </a:rPr>
            <a:t>Feature Selection</a:t>
          </a:r>
          <a:r>
            <a:rPr lang="en-IN" sz="2700" b="1" i="0" u="none" strike="noStrike" kern="1200" baseline="0">
              <a:latin typeface="Times New Roman" panose="02020603050405020304" pitchFamily="18" charset="0"/>
            </a:rPr>
            <a:t> </a:t>
          </a:r>
          <a:endParaRPr lang="en-IN" sz="2700" kern="1200"/>
        </a:p>
      </dsp:txBody>
      <dsp:txXfrm>
        <a:off x="7209704" y="1156024"/>
        <a:ext cx="3061043" cy="431389"/>
      </dsp:txXfrm>
    </dsp:sp>
    <dsp:sp modelId="{77AB5B12-5732-4EE7-95DB-3CB26A9FD78A}">
      <dsp:nvSpPr>
        <dsp:cNvPr id="0" name=""/>
        <dsp:cNvSpPr/>
      </dsp:nvSpPr>
      <dsp:spPr>
        <a:xfrm>
          <a:off x="7209704" y="1656924"/>
          <a:ext cx="3061043" cy="2045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 robust methodology for feature selection is provided by the use of ANOVA and linear regression models, as well as the analysis of the correlation matrix and heatmap. </a:t>
          </a:r>
          <a:endParaRPr lang="en-IN" sz="1700" kern="1200" dirty="0"/>
        </a:p>
      </dsp:txBody>
      <dsp:txXfrm>
        <a:off x="7209704" y="1656924"/>
        <a:ext cx="3061043" cy="20459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93FD67-CBA0-4781-B8D2-36DC1BD1CBB3}">
      <dsp:nvSpPr>
        <dsp:cNvPr id="0" name=""/>
        <dsp:cNvSpPr/>
      </dsp:nvSpPr>
      <dsp:spPr>
        <a:xfrm>
          <a:off x="4114800" y="452"/>
          <a:ext cx="6172200" cy="1762857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t" anchorCtr="0">
          <a:noAutofit/>
        </a:bodyPr>
        <a:lstStyle/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700" kern="1200" dirty="0"/>
        </a:p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By addressing problems like outliers, inconsistent data, and missing values, this step improves the dataset's overall reliability. There are no missing values in our instance.</a:t>
          </a:r>
          <a:endParaRPr lang="en-IN" sz="1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114800" y="220809"/>
        <a:ext cx="5511129" cy="1322143"/>
      </dsp:txXfrm>
    </dsp:sp>
    <dsp:sp modelId="{B7F3FDA4-1F27-4D53-A2D8-6C13DD5EC7DC}">
      <dsp:nvSpPr>
        <dsp:cNvPr id="0" name=""/>
        <dsp:cNvSpPr/>
      </dsp:nvSpPr>
      <dsp:spPr>
        <a:xfrm>
          <a:off x="0" y="452"/>
          <a:ext cx="4114800" cy="176285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PREPARATION</a:t>
          </a:r>
          <a:endParaRPr lang="en-IN" sz="4200" kern="1200" dirty="0"/>
        </a:p>
      </dsp:txBody>
      <dsp:txXfrm>
        <a:off x="86056" y="86508"/>
        <a:ext cx="3942688" cy="1590745"/>
      </dsp:txXfrm>
    </dsp:sp>
    <dsp:sp modelId="{6717C79E-BD64-4972-B688-10F105EB39EA}">
      <dsp:nvSpPr>
        <dsp:cNvPr id="0" name=""/>
        <dsp:cNvSpPr/>
      </dsp:nvSpPr>
      <dsp:spPr>
        <a:xfrm>
          <a:off x="4114800" y="1939595"/>
          <a:ext cx="6172200" cy="1762857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t" anchorCtr="0">
          <a:noAutofit/>
        </a:bodyPr>
        <a:lstStyle/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0" i="0" u="none" strike="noStrike" kern="1200" baseline="0" dirty="0">
              <a:latin typeface="Times New Roman" panose="02020603050405020304" pitchFamily="18" charset="0"/>
            </a:rPr>
            <a:t>Visualization and descriptive analysis are both included in data exploration. We've already discussed the descriptive analysis, so let's get started on the visualization. 
Plots come in three varieties: correlation heatmap, pair plot, and histogram.</a:t>
          </a:r>
          <a:endParaRPr lang="en-IN" sz="1700" kern="1200" dirty="0"/>
        </a:p>
      </dsp:txBody>
      <dsp:txXfrm>
        <a:off x="4114800" y="2159952"/>
        <a:ext cx="5511129" cy="1322143"/>
      </dsp:txXfrm>
    </dsp:sp>
    <dsp:sp modelId="{A11CF978-B0FB-4FF2-88D7-C3C815C978D9}">
      <dsp:nvSpPr>
        <dsp:cNvPr id="0" name=""/>
        <dsp:cNvSpPr/>
      </dsp:nvSpPr>
      <dsp:spPr>
        <a:xfrm>
          <a:off x="0" y="1939595"/>
          <a:ext cx="4114800" cy="176285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EXPLORATION</a:t>
          </a:r>
          <a:endParaRPr lang="en-IN" sz="4200" kern="1200" dirty="0"/>
        </a:p>
      </dsp:txBody>
      <dsp:txXfrm>
        <a:off x="86056" y="2025651"/>
        <a:ext cx="3942688" cy="15907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769D7D-1FA5-450A-B15B-FBAC9228B27B}">
      <dsp:nvSpPr>
        <dsp:cNvPr id="0" name=""/>
        <dsp:cNvSpPr/>
      </dsp:nvSpPr>
      <dsp:spPr>
        <a:xfrm>
          <a:off x="0" y="1614"/>
          <a:ext cx="5133145" cy="81847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A03B4B-2FF0-48F0-A556-27AE55138795}">
      <dsp:nvSpPr>
        <dsp:cNvPr id="0" name=""/>
        <dsp:cNvSpPr/>
      </dsp:nvSpPr>
      <dsp:spPr>
        <a:xfrm>
          <a:off x="247587" y="185770"/>
          <a:ext cx="450158" cy="450158"/>
        </a:xfrm>
        <a:prstGeom prst="rect">
          <a:avLst/>
        </a:prstGeom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3CB09F-80B1-45AC-BA5C-D54E8CCE19C4}">
      <dsp:nvSpPr>
        <dsp:cNvPr id="0" name=""/>
        <dsp:cNvSpPr/>
      </dsp:nvSpPr>
      <dsp:spPr>
        <a:xfrm>
          <a:off x="945333" y="1614"/>
          <a:ext cx="4187811" cy="818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21" tIns="86621" rIns="86621" bIns="86621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One kind of predictive algorithm that plots potential outcomes in accordance with a set of data-driven decision rules is called a decision tree model. </a:t>
          </a:r>
        </a:p>
      </dsp:txBody>
      <dsp:txXfrm>
        <a:off x="945333" y="1614"/>
        <a:ext cx="4187811" cy="818470"/>
      </dsp:txXfrm>
    </dsp:sp>
    <dsp:sp modelId="{4A88AD52-4E94-4E92-AE88-7622C1B2C7F4}">
      <dsp:nvSpPr>
        <dsp:cNvPr id="0" name=""/>
        <dsp:cNvSpPr/>
      </dsp:nvSpPr>
      <dsp:spPr>
        <a:xfrm>
          <a:off x="0" y="1024703"/>
          <a:ext cx="5133145" cy="81847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D14784-F2EC-41A3-80B7-E5C9568E5614}">
      <dsp:nvSpPr>
        <dsp:cNvPr id="0" name=""/>
        <dsp:cNvSpPr/>
      </dsp:nvSpPr>
      <dsp:spPr>
        <a:xfrm>
          <a:off x="247587" y="1208858"/>
          <a:ext cx="450158" cy="450158"/>
        </a:xfrm>
        <a:prstGeom prst="rect">
          <a:avLst/>
        </a:prstGeom>
        <a:blipFill>
          <a:blip xmlns:r="http://schemas.openxmlformats.org/officeDocument/2006/relationships"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C3DBD9-A626-4E4C-B84C-D3606624B9DA}">
      <dsp:nvSpPr>
        <dsp:cNvPr id="0" name=""/>
        <dsp:cNvSpPr/>
      </dsp:nvSpPr>
      <dsp:spPr>
        <a:xfrm>
          <a:off x="945333" y="1024703"/>
          <a:ext cx="4187811" cy="818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21" tIns="86621" rIns="86621" bIns="86621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It simplifies complex decision-making processes, which makes it helpful for tasks involving regression and classification.</a:t>
          </a:r>
        </a:p>
      </dsp:txBody>
      <dsp:txXfrm>
        <a:off x="945333" y="1024703"/>
        <a:ext cx="4187811" cy="818470"/>
      </dsp:txXfrm>
    </dsp:sp>
    <dsp:sp modelId="{F7FC808D-CE2D-4682-97EB-23EB60EAAEFD}">
      <dsp:nvSpPr>
        <dsp:cNvPr id="0" name=""/>
        <dsp:cNvSpPr/>
      </dsp:nvSpPr>
      <dsp:spPr>
        <a:xfrm>
          <a:off x="0" y="2047791"/>
          <a:ext cx="5133145" cy="81847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86F1C9-257A-4AA3-85A5-4F4F55BAB2A7}">
      <dsp:nvSpPr>
        <dsp:cNvPr id="0" name=""/>
        <dsp:cNvSpPr/>
      </dsp:nvSpPr>
      <dsp:spPr>
        <a:xfrm>
          <a:off x="247587" y="2231947"/>
          <a:ext cx="450158" cy="450158"/>
        </a:xfrm>
        <a:prstGeom prst="rect">
          <a:avLst/>
        </a:prstGeom>
        <a:blipFill>
          <a:blip xmlns:r="http://schemas.openxmlformats.org/officeDocument/2006/relationships"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DB24FA-6C45-4332-AA13-8C560C445B1E}">
      <dsp:nvSpPr>
        <dsp:cNvPr id="0" name=""/>
        <dsp:cNvSpPr/>
      </dsp:nvSpPr>
      <dsp:spPr>
        <a:xfrm>
          <a:off x="945333" y="2047791"/>
          <a:ext cx="4187811" cy="818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21" tIns="86621" rIns="86621" bIns="86621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We evaluated two distinct models, namely linear regression and decision tree.</a:t>
          </a:r>
        </a:p>
      </dsp:txBody>
      <dsp:txXfrm>
        <a:off x="945333" y="2047791"/>
        <a:ext cx="4187811" cy="818470"/>
      </dsp:txXfrm>
    </dsp:sp>
    <dsp:sp modelId="{C85FA6A3-0C48-4E1E-BF4D-EE89CAE855C9}">
      <dsp:nvSpPr>
        <dsp:cNvPr id="0" name=""/>
        <dsp:cNvSpPr/>
      </dsp:nvSpPr>
      <dsp:spPr>
        <a:xfrm>
          <a:off x="0" y="3070879"/>
          <a:ext cx="5133145" cy="81847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F501D9-003E-4EE4-AFDC-EB69B7DC7464}">
      <dsp:nvSpPr>
        <dsp:cNvPr id="0" name=""/>
        <dsp:cNvSpPr/>
      </dsp:nvSpPr>
      <dsp:spPr>
        <a:xfrm>
          <a:off x="247587" y="3255035"/>
          <a:ext cx="450158" cy="450158"/>
        </a:xfrm>
        <a:prstGeom prst="rect">
          <a:avLst/>
        </a:prstGeom>
        <a:blipFill>
          <a:blip xmlns:r="http://schemas.openxmlformats.org/officeDocument/2006/relationships"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021A20-B48C-40BA-B2F2-B609B389A209}">
      <dsp:nvSpPr>
        <dsp:cNvPr id="0" name=""/>
        <dsp:cNvSpPr/>
      </dsp:nvSpPr>
      <dsp:spPr>
        <a:xfrm>
          <a:off x="945333" y="3070879"/>
          <a:ext cx="4187811" cy="818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621" tIns="86621" rIns="86621" bIns="86621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In order to ascertain which, one would be best for the dataset that was provided. </a:t>
          </a:r>
        </a:p>
      </dsp:txBody>
      <dsp:txXfrm>
        <a:off x="945333" y="3070879"/>
        <a:ext cx="4187811" cy="8184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8AFC1B-F239-4F0F-BB56-4117B73B0112}" type="datetimeFigureOut">
              <a:rPr lang="en-IN" smtClean="0"/>
              <a:t>04-04-2024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C76A9-4007-4BF8-8181-88109CEB59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9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AC76A9-4007-4BF8-8181-88109CEB59FD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6625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D96F2-02BD-E71F-EFBD-14FECCF2D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7172325" cy="3152251"/>
          </a:xfrm>
        </p:spPr>
        <p:txBody>
          <a:bodyPr anchor="b">
            <a:normAutofit/>
          </a:bodyPr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E90113-E8E1-4E48-41BC-583802BFC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0137"/>
            <a:ext cx="7172325" cy="112236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C7EE5-BFF0-D779-4261-E239DB450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89492-34ED-FE24-4F29-E4C8F5497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0C886-7F1E-7BC1-9A9E-B24C2AC2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74AEE6-9CA7-5247-DC34-99634247DF50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125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4143-3C41-D626-8F64-36A9C9F1A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914400"/>
            <a:ext cx="9962791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52C4FB-B560-A0FC-6435-952981BC9A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2285997"/>
            <a:ext cx="9962791" cy="38909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CEC4F-0A90-11E2-E43E-B9E765AFB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2A5B4-1D77-B0AC-49E7-CAE9556B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96EF9-2FDA-8E87-D546-8840CEBF0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09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085AB7-38B3-7F80-0B2D-7960F563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24513" y="1052423"/>
            <a:ext cx="1771292" cy="49170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ADBDC3-E9EA-8699-B2E4-4C7784455B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14" y="1052424"/>
            <a:ext cx="7873043" cy="49170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DBEDE-3A67-6FCA-25F3-B91F7C82E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EFF51-4318-20EA-3A3A-8FE203B1A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D9703-5BAD-DE95-98D9-0F30E7C09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673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532FD-157B-437C-E9D5-B66E8B3B1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90A51-A7E8-7A6A-5FD0-F9B250BE4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8C8B8-F999-7D95-435D-17CE6ACCD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27265-C89C-937F-1DA3-F377F6877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EB89E-4530-3632-3485-F481DB042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809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056A-761D-1DBC-276A-2A46D153C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613" y="1355763"/>
            <a:ext cx="6972300" cy="2255794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904B3-6AC1-19D5-3EAE-2009A3B4C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921820"/>
            <a:ext cx="5524500" cy="1150934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2A86D-493D-5BF6-8AA6-F1231E3B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CCD76-6623-164A-7BFA-207AFA057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64312-1F20-5486-62B0-A8BB8829D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03F1C9-9114-4426-6F07-F7FF9CCD5FC4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58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CFC4C-4D16-E5A8-F934-8B158F6F2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BDE54-F935-945D-3E4F-B659695E84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52500" y="2286002"/>
            <a:ext cx="5067300" cy="389096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F3710-E06B-05DE-937A-C92E52569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86001"/>
            <a:ext cx="5067300" cy="38909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02EFD-42D3-11C1-677E-0E478B93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C2F08-0D93-B14B-6106-2925DF3E1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5DE81-F2AB-CCB9-8B68-5E4F3101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3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D81B-4E36-1511-E9A7-8FB931B41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004888"/>
            <a:ext cx="10287000" cy="9001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A73DE-183B-9473-20AD-2D3BFED84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1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0FB3D-60AC-DEF2-4472-31B4E076C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1" y="3048001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E5BDB-B29C-788F-E2FB-6C154E8FE8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3174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13FF49-3276-24CA-BC81-FA92C0A930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3174" y="3048000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8FA1C8-C196-9BE1-F603-3FC17EDD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79692-E142-E1D7-AD17-30C5F1365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90FCF2-7B78-2A2A-F878-58335FEA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2D0356-1ECF-682B-F87A-811BDD28B2CB}"/>
              </a:ext>
            </a:extLst>
          </p:cNvPr>
          <p:cNvCxnSpPr>
            <a:cxnSpLocks/>
          </p:cNvCxnSpPr>
          <p:nvPr/>
        </p:nvCxnSpPr>
        <p:spPr>
          <a:xfrm>
            <a:off x="1052513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06CA06-9701-E645-C0A5-594B227B288F}"/>
              </a:ext>
            </a:extLst>
          </p:cNvPr>
          <p:cNvCxnSpPr>
            <a:cxnSpLocks/>
          </p:cNvCxnSpPr>
          <p:nvPr/>
        </p:nvCxnSpPr>
        <p:spPr>
          <a:xfrm>
            <a:off x="6435725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860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214DA-C0D4-E152-7F42-F6352C961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14400"/>
            <a:ext cx="9715500" cy="990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C2AA04-1E84-460C-F560-A228F930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B260E-3910-7D1B-5074-24F5F0AB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020F1-A878-9B80-6B4F-7D71406BB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151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7652D6-7AE9-3E3B-5C1B-2B4399B15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A7127E-2A63-6F45-4C40-835843630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6FB79-D9D1-5381-0019-E24F8B4DA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533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C23B5-7DA9-0E4F-DA39-4624DB8A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69065"/>
            <a:ext cx="3266536" cy="2312979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A5E77-518A-1FB9-B473-E19CADE0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4423" y="987425"/>
            <a:ext cx="5615077" cy="4873625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65344F-7D06-2406-D113-D24587835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47801"/>
            <a:ext cx="3266536" cy="238283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BE708-BAD0-A0A6-9332-9D2179E6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70050-9362-4EC4-6B73-3A38445B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DA991-8608-CAB4-33FA-03D380D2F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442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7B837-332D-9100-E007-7DE279481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99" y="1385457"/>
            <a:ext cx="3312543" cy="2304288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0DE983-0B0E-07CC-8C57-4EA529E2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24423" y="957263"/>
            <a:ext cx="5372189" cy="4962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AB867-3FC6-5007-61B0-D9B7E5B0C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58315"/>
            <a:ext cx="3312542" cy="196147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C7E0F-BFE1-7134-163B-B777970B7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95D0B-4F98-F3BE-FB23-22D8C5D41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B2E3D-2188-B7A9-0ECE-97814735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210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258B98-3BD5-0A20-B0E7-944EAEB2654A}"/>
              </a:ext>
            </a:extLst>
          </p:cNvPr>
          <p:cNvSpPr/>
          <p:nvPr/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404C1-E8A5-65FC-C068-21EA0397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757238"/>
            <a:ext cx="10287000" cy="1147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CFD78-F171-BA47-AAF3-C6EB75F94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285997"/>
            <a:ext cx="10287000" cy="3890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65A77-B1AB-D608-A6C5-F0F99B691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68087" y="4756249"/>
            <a:ext cx="2476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9D0D92BC-42A9-434B-8530-ADBF4485E407}" type="datetimeFigureOut">
              <a:rPr lang="en-US" smtClean="0"/>
              <a:pPr/>
              <a:t>4/4/2024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E34E5-5E9B-7786-05B5-B93241EE2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9519" y="1758059"/>
            <a:ext cx="2433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5CD4B-611E-32FA-419D-326099EEF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39542" y="3246437"/>
            <a:ext cx="5333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A0289F9E-9962-4B7B-BA18-A15907CCC6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012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2120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9496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3210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Data" Target="../diagrams/data3.xml"/><Relationship Id="rId11" Type="http://schemas.openxmlformats.org/officeDocument/2006/relationships/image" Target="../media/image2.png"/><Relationship Id="rId5" Type="http://schemas.openxmlformats.org/officeDocument/2006/relationships/image" Target="../media/image13.png"/><Relationship Id="rId10" Type="http://schemas.microsoft.com/office/2007/relationships/diagramDrawing" Target="../diagrams/drawing3.xml"/><Relationship Id="rId4" Type="http://schemas.openxmlformats.org/officeDocument/2006/relationships/image" Target="../media/image12.png"/><Relationship Id="rId9" Type="http://schemas.openxmlformats.org/officeDocument/2006/relationships/diagramColors" Target="../diagrams/colors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F55FD1-95FA-98DA-84AA-145D29A53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lorful wavy concept">
            <a:extLst>
              <a:ext uri="{FF2B5EF4-FFF2-40B4-BE49-F238E27FC236}">
                <a16:creationId xmlns:a16="http://schemas.microsoft.com/office/drawing/2014/main" id="{C557DB29-C606-9D84-6BAE-C761216585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b="15730"/>
          <a:stretch/>
        </p:blipFill>
        <p:spPr>
          <a:xfrm>
            <a:off x="-2" y="3024"/>
            <a:ext cx="1219200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AC9EE06-57AF-0FF5-450C-2A606C23B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906214"/>
            <a:ext cx="12192000" cy="4957314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61814">
                <a:schemeClr val="accent1">
                  <a:lumMod val="60000"/>
                  <a:lumOff val="40000"/>
                  <a:alpha val="89000"/>
                </a:schemeClr>
              </a:gs>
              <a:gs pos="94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E445F-030A-A0E4-7515-E9DE3228D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5358"/>
            <a:ext cx="8803064" cy="2446254"/>
          </a:xfrm>
        </p:spPr>
        <p:txBody>
          <a:bodyPr>
            <a:normAutofit fontScale="90000"/>
          </a:bodyPr>
          <a:lstStyle/>
          <a:p>
            <a:r>
              <a:rPr lang="en-US" sz="4900" dirty="0">
                <a:latin typeface="Bell MT" panose="02020503060305020303" pitchFamily="18" charset="0"/>
              </a:rPr>
              <a:t>DETERMINING THE BEST MODEL FOR PRECISE FORECASTING</a:t>
            </a:r>
            <a:endParaRPr lang="en-IN" sz="3600" dirty="0">
              <a:latin typeface="Bell MT" panose="02020503060305020303" pitchFamily="18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12574" y="460241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FINAL PROJECT">
            <a:hlinkClick r:id="" action="ppaction://media"/>
            <a:extLst>
              <a:ext uri="{FF2B5EF4-FFF2-40B4-BE49-F238E27FC236}">
                <a16:creationId xmlns:a16="http://schemas.microsoft.com/office/drawing/2014/main" id="{68787E24-1C83-979D-F1AD-723233D230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29876D34-E21A-8B19-09A3-A09420655C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7323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2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67A71-BA8F-EB18-3C99-DA664AEC5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3472962"/>
            <a:ext cx="10287000" cy="27040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sz="2800" b="1" dirty="0">
                <a:latin typeface="Book Antiqua" panose="02040602050305030304" pitchFamily="18" charset="0"/>
              </a:rPr>
              <a:t>OBJECTIVE</a:t>
            </a:r>
          </a:p>
          <a:p>
            <a:pPr marL="0" indent="0">
              <a:buNone/>
            </a:pPr>
            <a:r>
              <a:rPr lang="en-US" dirty="0"/>
              <a:t>        Project's goal is to carefully assess and contrast numerous models, including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Regression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Decision Tree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Linear Regression</a:t>
            </a:r>
          </a:p>
          <a:p>
            <a:pPr marL="0" indent="0">
              <a:buNone/>
            </a:pPr>
            <a:r>
              <a:rPr lang="en-US" dirty="0"/>
              <a:t>         To determine which model most closely matches the House Prices dataset. </a:t>
            </a:r>
            <a:endParaRPr lang="en-IN" dirty="0"/>
          </a:p>
        </p:txBody>
      </p:sp>
      <p:pic>
        <p:nvPicPr>
          <p:cNvPr id="11" name="FP 2">
            <a:hlinkClick r:id="" action="ppaction://media"/>
            <a:extLst>
              <a:ext uri="{FF2B5EF4-FFF2-40B4-BE49-F238E27FC236}">
                <a16:creationId xmlns:a16="http://schemas.microsoft.com/office/drawing/2014/main" id="{5E4E276D-6CB4-0507-AAA4-872C98DABD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49048" y="4950925"/>
            <a:ext cx="244475" cy="244475"/>
          </a:xfrm>
          <a:prstGeom prst="rect">
            <a:avLst/>
          </a:prstGeom>
        </p:spPr>
      </p:pic>
      <p:pic>
        <p:nvPicPr>
          <p:cNvPr id="13" name="Picture 12" descr="A group of yellow cartoon characters&#10;&#10;Description automatically generated">
            <a:extLst>
              <a:ext uri="{FF2B5EF4-FFF2-40B4-BE49-F238E27FC236}">
                <a16:creationId xmlns:a16="http://schemas.microsoft.com/office/drawing/2014/main" id="{448340F5-0384-AF03-4816-8D45150A54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986" y="1239744"/>
            <a:ext cx="4472475" cy="233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9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25"/>
    </mc:Choice>
    <mc:Fallback xmlns="">
      <p:transition spd="slow" advTm="14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4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C3A2A8-63EC-6093-30C5-C80BF1B20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762001"/>
            <a:ext cx="9144000" cy="869092"/>
          </a:xfrm>
        </p:spPr>
        <p:txBody>
          <a:bodyPr>
            <a:normAutofit/>
          </a:bodyPr>
          <a:lstStyle/>
          <a:p>
            <a:pPr algn="ctr"/>
            <a:r>
              <a:rPr lang="en-US"/>
              <a:t>PROJECT ARTERY</a:t>
            </a:r>
            <a:r>
              <a:rPr lang="en-US" dirty="0"/>
              <a:t> </a:t>
            </a:r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25D2F4-7A0E-ACA7-3A97-AEE028D25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31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D7ED284-1B3C-A022-0A4D-6ECE463A3B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9308139"/>
              </p:ext>
            </p:extLst>
          </p:nvPr>
        </p:nvGraphicFramePr>
        <p:xfrm>
          <a:off x="952500" y="2393094"/>
          <a:ext cx="10287000" cy="37029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FP 3">
            <a:hlinkClick r:id="" action="ppaction://media"/>
            <a:extLst>
              <a:ext uri="{FF2B5EF4-FFF2-40B4-BE49-F238E27FC236}">
                <a16:creationId xmlns:a16="http://schemas.microsoft.com/office/drawing/2014/main" id="{ED2A9D6B-AAA8-F789-BE56-C9398A17DB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244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1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91B8B1-7CAD-C7C7-B7A7-08C3A07E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762001"/>
            <a:ext cx="9144000" cy="869092"/>
          </a:xfrm>
        </p:spPr>
        <p:txBody>
          <a:bodyPr>
            <a:normAutofit/>
          </a:bodyPr>
          <a:lstStyle/>
          <a:p>
            <a:pPr algn="ctr"/>
            <a:r>
              <a:rPr lang="en-US"/>
              <a:t>   </a:t>
            </a:r>
            <a:r>
              <a:rPr lang="en-US">
                <a:latin typeface="Book Antiqua" panose="02040602050305030304" pitchFamily="18" charset="0"/>
              </a:rPr>
              <a:t>DATA</a:t>
            </a:r>
            <a:endParaRPr lang="en-IN">
              <a:latin typeface="Book Antiqua" panose="0204060205030503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25D2F4-7A0E-ACA7-3A97-AEE028D25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31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E2CB3B5-38B3-C1AB-689A-5A833394D7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2563561"/>
              </p:ext>
            </p:extLst>
          </p:nvPr>
        </p:nvGraphicFramePr>
        <p:xfrm>
          <a:off x="952500" y="2393094"/>
          <a:ext cx="10287000" cy="37029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FP 4">
            <a:hlinkClick r:id="" action="ppaction://media"/>
            <a:extLst>
              <a:ext uri="{FF2B5EF4-FFF2-40B4-BE49-F238E27FC236}">
                <a16:creationId xmlns:a16="http://schemas.microsoft.com/office/drawing/2014/main" id="{1773427D-4DCA-B7CA-6EFF-50232C9697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21310" y="1476549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142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743C-3F8C-5406-2600-6E351BFF2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93249"/>
            <a:ext cx="10287000" cy="970961"/>
          </a:xfrm>
        </p:spPr>
        <p:txBody>
          <a:bodyPr/>
          <a:lstStyle/>
          <a:p>
            <a:r>
              <a:rPr lang="en-US" sz="4400" dirty="0"/>
              <a:t>FEATURE SELECTION</a:t>
            </a:r>
            <a:endParaRPr lang="en-IN" dirty="0"/>
          </a:p>
        </p:txBody>
      </p:sp>
      <p:pic>
        <p:nvPicPr>
          <p:cNvPr id="5" name="Content Placeholder 4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999329E2-ECA0-D259-F350-AF521086BF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2930" y="1805234"/>
            <a:ext cx="5834716" cy="459914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7DC2B8-CFF1-950E-6FE9-6993CAB64FD0}"/>
              </a:ext>
            </a:extLst>
          </p:cNvPr>
          <p:cNvSpPr txBox="1"/>
          <p:nvPr/>
        </p:nvSpPr>
        <p:spPr>
          <a:xfrm>
            <a:off x="637444" y="1771650"/>
            <a:ext cx="48093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procedure for creating models for machine learning. From the initial set of features, a subset of pertinent features (variables or predictors) are selected.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relationship A plot illustrates how various features affect the sales price output variable.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feature selection technique called stepwise regression methodically adds or removes predictors from a model based on a predetermined criterion, like AIC or BIC.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create a more focused and effective model by identifying a particular feature that significantly contribute to predicting Sale Price by looking at the P-values obtained from these analysis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7" name="FP 5">
            <a:hlinkClick r:id="" action="ppaction://media"/>
            <a:extLst>
              <a:ext uri="{FF2B5EF4-FFF2-40B4-BE49-F238E27FC236}">
                <a16:creationId xmlns:a16="http://schemas.microsoft.com/office/drawing/2014/main" id="{7554A70C-2FB4-6A90-03A2-9C385568CC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401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877CD-0271-2D10-FCF4-C7E1595DA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PREDICTIVE ANALYSIS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74A12-ED93-8820-53B9-2F73DE46B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2004281"/>
            <a:ext cx="10287000" cy="8356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accurately predict the price of a house based on various features, we build both Regression and Decision Tree Models in the first step of predictive analysis.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ACD0BB-5651-8B06-B17D-18E21E48D74A}"/>
              </a:ext>
            </a:extLst>
          </p:cNvPr>
          <p:cNvSpPr txBox="1"/>
          <p:nvPr/>
        </p:nvSpPr>
        <p:spPr>
          <a:xfrm>
            <a:off x="952500" y="3024244"/>
            <a:ext cx="3052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ook Antiqua" panose="02040602050305030304" pitchFamily="18" charset="0"/>
              </a:rPr>
              <a:t>REGRESSION MODEL</a:t>
            </a:r>
            <a:endParaRPr lang="en-IN" b="1" dirty="0">
              <a:latin typeface="Book Antiqua" panose="02040602050305030304" pitchFamily="18" charset="0"/>
            </a:endParaRPr>
          </a:p>
        </p:txBody>
      </p:sp>
      <p:pic>
        <p:nvPicPr>
          <p:cNvPr id="6" name="Picture 5" descr="A graph with a line&#10;&#10;Description automatically generated">
            <a:extLst>
              <a:ext uri="{FF2B5EF4-FFF2-40B4-BE49-F238E27FC236}">
                <a16:creationId xmlns:a16="http://schemas.microsoft.com/office/drawing/2014/main" id="{F9EB4E19-BDD2-A113-31B7-9C344C5B65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778" y="3024244"/>
            <a:ext cx="4263759" cy="37265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B02A0B-A386-3E86-653B-3AE2B539431D}"/>
              </a:ext>
            </a:extLst>
          </p:cNvPr>
          <p:cNvSpPr txBox="1"/>
          <p:nvPr/>
        </p:nvSpPr>
        <p:spPr>
          <a:xfrm>
            <a:off x="1024304" y="3577905"/>
            <a:ext cx="50716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 easy way to see if a dataset is roughly normally distributed is to look at a Normal QQ plot. It's a useful tool for testing hypotheses and exploratory data analysis, assisting analysts in making defensible choices regarding the suitability of statistical procedures that presume normalcy.</a:t>
            </a:r>
            <a:endParaRPr lang="en-IN" dirty="0"/>
          </a:p>
        </p:txBody>
      </p:sp>
      <p:pic>
        <p:nvPicPr>
          <p:cNvPr id="8" name="FP 6">
            <a:hlinkClick r:id="" action="ppaction://media"/>
            <a:extLst>
              <a:ext uri="{FF2B5EF4-FFF2-40B4-BE49-F238E27FC236}">
                <a16:creationId xmlns:a16="http://schemas.microsoft.com/office/drawing/2014/main" id="{746F2969-12D1-EBA9-1632-7672051AD6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762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4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70BC64E-B094-49DE-BD9C-DB662FCF59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8590DF-30AA-30BA-7443-FD76CA71E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771292"/>
            <a:ext cx="5143500" cy="11337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DECISION TREE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718E0F5-1EF3-64D6-0802-B7983AC6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31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-up of a graph&#10;&#10;Description automatically generated">
            <a:extLst>
              <a:ext uri="{FF2B5EF4-FFF2-40B4-BE49-F238E27FC236}">
                <a16:creationId xmlns:a16="http://schemas.microsoft.com/office/drawing/2014/main" id="{E6202173-644C-9D6C-FCE1-2EAFFDCC4B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671" y="1338145"/>
            <a:ext cx="5044051" cy="1588877"/>
          </a:xfrm>
          <a:prstGeom prst="rect">
            <a:avLst/>
          </a:prstGeom>
        </p:spPr>
      </p:pic>
      <p:pic>
        <p:nvPicPr>
          <p:cNvPr id="8" name="Content Placeholder 7" descr="A white paper with black text and numbers&#10;&#10;Description automatically generated">
            <a:extLst>
              <a:ext uri="{FF2B5EF4-FFF2-40B4-BE49-F238E27FC236}">
                <a16:creationId xmlns:a16="http://schemas.microsoft.com/office/drawing/2014/main" id="{BC5C81B5-FF76-7839-573A-05F8884C48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671" y="3063209"/>
            <a:ext cx="4213781" cy="3392093"/>
          </a:xfrm>
          <a:prstGeom prst="rect">
            <a:avLst/>
          </a:prstGeom>
        </p:spPr>
      </p:pic>
      <p:graphicFrame>
        <p:nvGraphicFramePr>
          <p:cNvPr id="29" name="TextBox 5">
            <a:extLst>
              <a:ext uri="{FF2B5EF4-FFF2-40B4-BE49-F238E27FC236}">
                <a16:creationId xmlns:a16="http://schemas.microsoft.com/office/drawing/2014/main" id="{5C5ABFF1-C2E4-C402-9D46-BB26B80A2EDA}"/>
              </a:ext>
            </a:extLst>
          </p:cNvPr>
          <p:cNvGraphicFramePr/>
          <p:nvPr/>
        </p:nvGraphicFramePr>
        <p:xfrm>
          <a:off x="952500" y="2285997"/>
          <a:ext cx="5133145" cy="3890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10" name="FP 7">
            <a:hlinkClick r:id="" action="ppaction://media"/>
            <a:extLst>
              <a:ext uri="{FF2B5EF4-FFF2-40B4-BE49-F238E27FC236}">
                <a16:creationId xmlns:a16="http://schemas.microsoft.com/office/drawing/2014/main" id="{8F836FA2-05BB-DE4E-AF19-18ADE805B8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274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70BC64E-B094-49DE-BD9C-DB662FCF59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18E0F5-1EF3-64D6-0802-B7983AC6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31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FBD31-4EC2-9D79-AFBC-269BD85EF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2285997"/>
            <a:ext cx="5133145" cy="38909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Book Antiqua" panose="02040602050305030304" pitchFamily="18" charset="0"/>
              </a:rPr>
              <a:t>In the second step, we split the "</a:t>
            </a:r>
            <a:r>
              <a:rPr lang="en-US" dirty="0" err="1">
                <a:latin typeface="Book Antiqua" panose="02040602050305030304" pitchFamily="18" charset="0"/>
              </a:rPr>
              <a:t>OverallQual</a:t>
            </a:r>
            <a:r>
              <a:rPr lang="en-US" dirty="0">
                <a:latin typeface="Book Antiqua" panose="02040602050305030304" pitchFamily="18" charset="0"/>
              </a:rPr>
              <a:t>" variable into two levels of classes, "0" and "1," using a logistic regression model, and we use the categorical output to make a prediction. </a:t>
            </a:r>
          </a:p>
        </p:txBody>
      </p:sp>
      <p:pic>
        <p:nvPicPr>
          <p:cNvPr id="5" name="Picture 4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098B25C3-6744-6931-8D2D-D2B8767458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499" y="771292"/>
            <a:ext cx="4017672" cy="2671753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538FC10-3DF3-60FB-1A2C-56FA1F39FE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144" y="3120766"/>
            <a:ext cx="4285429" cy="3378676"/>
          </a:xfrm>
          <a:prstGeom prst="rect">
            <a:avLst/>
          </a:prstGeom>
        </p:spPr>
      </p:pic>
      <p:pic>
        <p:nvPicPr>
          <p:cNvPr id="8" name="FP 8">
            <a:hlinkClick r:id="" action="ppaction://media"/>
            <a:extLst>
              <a:ext uri="{FF2B5EF4-FFF2-40B4-BE49-F238E27FC236}">
                <a16:creationId xmlns:a16="http://schemas.microsoft.com/office/drawing/2014/main" id="{42E3B590-E38E-E4D5-01E4-9E8B748710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76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B4F24-0704-FD55-CB11-466CFB0D0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757238"/>
            <a:ext cx="10226919" cy="1361708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latin typeface="Book Antiqua" panose="02040602050305030304" pitchFamily="18" charset="0"/>
              </a:rPr>
              <a:t>THANK YOU </a:t>
            </a:r>
            <a:endParaRPr lang="en-IN" dirty="0">
              <a:latin typeface="Book Antiqua" panose="02040602050305030304" pitchFamily="18" charset="0"/>
            </a:endParaRPr>
          </a:p>
        </p:txBody>
      </p:sp>
      <p:pic>
        <p:nvPicPr>
          <p:cNvPr id="8" name="Picture 7" descr="A group of yellow cartoon characters holding a cup&#10;&#10;Description automatically generated">
            <a:extLst>
              <a:ext uri="{FF2B5EF4-FFF2-40B4-BE49-F238E27FC236}">
                <a16:creationId xmlns:a16="http://schemas.microsoft.com/office/drawing/2014/main" id="{4C9FCE19-CB07-E360-723D-8EB9FAE46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060" y="2499612"/>
            <a:ext cx="3685879" cy="245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173611"/>
      </p:ext>
    </p:extLst>
  </p:cSld>
  <p:clrMapOvr>
    <a:masterClrMapping/>
  </p:clrMapOvr>
</p:sld>
</file>

<file path=ppt/theme/theme1.xml><?xml version="1.0" encoding="utf-8"?>
<a:theme xmlns:a="http://schemas.openxmlformats.org/drawingml/2006/main" name="Afterglow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8E3E2"/>
      </a:lt2>
      <a:accent1>
        <a:srgbClr val="7AA9B7"/>
      </a:accent1>
      <a:accent2>
        <a:srgbClr val="80A9A1"/>
      </a:accent2>
      <a:accent3>
        <a:srgbClr val="8FA2C3"/>
      </a:accent3>
      <a:accent4>
        <a:srgbClr val="BA7F80"/>
      </a:accent4>
      <a:accent5>
        <a:srgbClr val="BC9B84"/>
      </a:accent5>
      <a:accent6>
        <a:srgbClr val="ABA175"/>
      </a:accent6>
      <a:hlink>
        <a:srgbClr val="AC7465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fterglowVTI" id="{804DBEB7-1920-4C72-A0CB-091339F1875F}" vid="{D4C59F5A-9ECA-4C96-BDFD-0606A75324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550</Words>
  <Application>Microsoft Office PowerPoint</Application>
  <PresentationFormat>Widescreen</PresentationFormat>
  <Paragraphs>39</Paragraphs>
  <Slides>9</Slides>
  <Notes>1</Notes>
  <HiddenSlides>0</HiddenSlides>
  <MMClips>8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Bell MT</vt:lpstr>
      <vt:lpstr>Book Antiqua</vt:lpstr>
      <vt:lpstr>Calibri</vt:lpstr>
      <vt:lpstr>Times New Roman</vt:lpstr>
      <vt:lpstr>Trade Gothic Next Cond</vt:lpstr>
      <vt:lpstr>Trade Gothic Next Light</vt:lpstr>
      <vt:lpstr>Wingdings</vt:lpstr>
      <vt:lpstr>AfterglowVTI</vt:lpstr>
      <vt:lpstr>DETERMINING THE BEST MODEL FOR PRECISE FORECASTING</vt:lpstr>
      <vt:lpstr>PowerPoint Presentation</vt:lpstr>
      <vt:lpstr>PROJECT ARTERY </vt:lpstr>
      <vt:lpstr>   DATA</vt:lpstr>
      <vt:lpstr>FEATURE SELECTION</vt:lpstr>
      <vt:lpstr>PREDICTIVE ANALYSIS</vt:lpstr>
      <vt:lpstr>DECISION TREE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DETERMINING THE BEST MODEL FOR PRECISE FORECASTING</dc:title>
  <dc:creator>Allen Richards</dc:creator>
  <cp:lastModifiedBy>Thangamani, Jeeva</cp:lastModifiedBy>
  <cp:revision>5</cp:revision>
  <dcterms:created xsi:type="dcterms:W3CDTF">2023-12-14T20:45:41Z</dcterms:created>
  <dcterms:modified xsi:type="dcterms:W3CDTF">2024-04-04T05:54:32Z</dcterms:modified>
</cp:coreProperties>
</file>

<file path=docProps/thumbnail.jpeg>
</file>